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88" r:id="rId5"/>
    <p:sldId id="256" r:id="rId6"/>
    <p:sldId id="279" r:id="rId7"/>
    <p:sldId id="280" r:id="rId8"/>
    <p:sldId id="281" r:id="rId9"/>
    <p:sldId id="259" r:id="rId10"/>
    <p:sldId id="257" r:id="rId11"/>
    <p:sldId id="260" r:id="rId12"/>
    <p:sldId id="261" r:id="rId13"/>
    <p:sldId id="262" r:id="rId14"/>
    <p:sldId id="263" r:id="rId15"/>
    <p:sldId id="264" r:id="rId16"/>
    <p:sldId id="265" r:id="rId17"/>
    <p:sldId id="282" r:id="rId18"/>
    <p:sldId id="283" r:id="rId19"/>
    <p:sldId id="284" r:id="rId20"/>
    <p:sldId id="285" r:id="rId21"/>
    <p:sldId id="286" r:id="rId22"/>
    <p:sldId id="289" r:id="rId23"/>
    <p:sldId id="290" r:id="rId24"/>
    <p:sldId id="287" r:id="rId25"/>
    <p:sldId id="266" r:id="rId26"/>
    <p:sldId id="267" r:id="rId27"/>
    <p:sldId id="268" r:id="rId28"/>
    <p:sldId id="269" r:id="rId29"/>
    <p:sldId id="270" r:id="rId30"/>
    <p:sldId id="271" r:id="rId31"/>
    <p:sldId id="272"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CD98BCD-5C8C-44A7-8654-607F70DA57DB}" type="datetimeFigureOut">
              <a:rPr lang="en-AU" smtClean="0"/>
              <a:t>6/12/2018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8C5F5D-17CD-4926-8923-7B346190B8A5}" type="slidenum">
              <a:rPr lang="en-AU" smtClean="0"/>
              <a:t>‹#›</a:t>
            </a:fld>
            <a:endParaRPr lang="en-AU"/>
          </a:p>
        </p:txBody>
      </p:sp>
    </p:spTree>
    <p:extLst>
      <p:ext uri="{BB962C8B-B14F-4D97-AF65-F5344CB8AC3E}">
        <p14:creationId xmlns:p14="http://schemas.microsoft.com/office/powerpoint/2010/main" val="85230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CD98BCD-5C8C-44A7-8654-607F70DA57DB}" type="datetimeFigureOut">
              <a:rPr lang="en-AU" smtClean="0"/>
              <a:t>6/12/2018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8C5F5D-17CD-4926-8923-7B346190B8A5}" type="slidenum">
              <a:rPr lang="en-AU" smtClean="0"/>
              <a:t>‹#›</a:t>
            </a:fld>
            <a:endParaRPr lang="en-AU"/>
          </a:p>
        </p:txBody>
      </p:sp>
    </p:spTree>
    <p:extLst>
      <p:ext uri="{BB962C8B-B14F-4D97-AF65-F5344CB8AC3E}">
        <p14:creationId xmlns:p14="http://schemas.microsoft.com/office/powerpoint/2010/main" val="373133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CD98BCD-5C8C-44A7-8654-607F70DA57DB}" type="datetimeFigureOut">
              <a:rPr lang="en-AU" smtClean="0"/>
              <a:t>6/12/2018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8C5F5D-17CD-4926-8923-7B346190B8A5}" type="slidenum">
              <a:rPr lang="en-AU" smtClean="0"/>
              <a:t>‹#›</a:t>
            </a:fld>
            <a:endParaRPr lang="en-AU"/>
          </a:p>
        </p:txBody>
      </p:sp>
    </p:spTree>
    <p:extLst>
      <p:ext uri="{BB962C8B-B14F-4D97-AF65-F5344CB8AC3E}">
        <p14:creationId xmlns:p14="http://schemas.microsoft.com/office/powerpoint/2010/main" val="3372872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9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648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087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570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88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226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156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24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CD98BCD-5C8C-44A7-8654-607F70DA57DB}" type="datetimeFigureOut">
              <a:rPr lang="en-AU" smtClean="0"/>
              <a:t>6/12/2018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8C5F5D-17CD-4926-8923-7B346190B8A5}" type="slidenum">
              <a:rPr lang="en-AU" smtClean="0"/>
              <a:t>‹#›</a:t>
            </a:fld>
            <a:endParaRPr lang="en-AU"/>
          </a:p>
        </p:txBody>
      </p:sp>
    </p:spTree>
    <p:extLst>
      <p:ext uri="{BB962C8B-B14F-4D97-AF65-F5344CB8AC3E}">
        <p14:creationId xmlns:p14="http://schemas.microsoft.com/office/powerpoint/2010/main" val="2866214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972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28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21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6/12/2018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49523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6/12/2018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74618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6/12/2018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94472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6/12/2018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4696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6/12/2018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76051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6/12/2018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11765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6/12/2018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9728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98BCD-5C8C-44A7-8654-607F70DA57DB}" type="datetimeFigureOut">
              <a:rPr lang="en-AU" smtClean="0"/>
              <a:t>6/12/2018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8C5F5D-17CD-4926-8923-7B346190B8A5}" type="slidenum">
              <a:rPr lang="en-AU" smtClean="0"/>
              <a:t>‹#›</a:t>
            </a:fld>
            <a:endParaRPr lang="en-AU"/>
          </a:p>
        </p:txBody>
      </p:sp>
    </p:spTree>
    <p:extLst>
      <p:ext uri="{BB962C8B-B14F-4D97-AF65-F5344CB8AC3E}">
        <p14:creationId xmlns:p14="http://schemas.microsoft.com/office/powerpoint/2010/main" val="1277943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6/12/2018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23045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6/12/2018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9631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6/12/2018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77248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6/12/2018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90882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620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02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951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461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820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73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CD98BCD-5C8C-44A7-8654-607F70DA57DB}" type="datetimeFigureOut">
              <a:rPr lang="en-AU" smtClean="0"/>
              <a:t>6/12/2018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8C5F5D-17CD-4926-8923-7B346190B8A5}" type="slidenum">
              <a:rPr lang="en-AU" smtClean="0"/>
              <a:t>‹#›</a:t>
            </a:fld>
            <a:endParaRPr lang="en-AU"/>
          </a:p>
        </p:txBody>
      </p:sp>
    </p:spTree>
    <p:extLst>
      <p:ext uri="{BB962C8B-B14F-4D97-AF65-F5344CB8AC3E}">
        <p14:creationId xmlns:p14="http://schemas.microsoft.com/office/powerpoint/2010/main" val="39695912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697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821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674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579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95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CD98BCD-5C8C-44A7-8654-607F70DA57DB}" type="datetimeFigureOut">
              <a:rPr lang="en-AU" smtClean="0"/>
              <a:t>6/12/2018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78C5F5D-17CD-4926-8923-7B346190B8A5}" type="slidenum">
              <a:rPr lang="en-AU" smtClean="0"/>
              <a:t>‹#›</a:t>
            </a:fld>
            <a:endParaRPr lang="en-AU"/>
          </a:p>
        </p:txBody>
      </p:sp>
    </p:spTree>
    <p:extLst>
      <p:ext uri="{BB962C8B-B14F-4D97-AF65-F5344CB8AC3E}">
        <p14:creationId xmlns:p14="http://schemas.microsoft.com/office/powerpoint/2010/main" val="198890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CD98BCD-5C8C-44A7-8654-607F70DA57DB}" type="datetimeFigureOut">
              <a:rPr lang="en-AU" smtClean="0"/>
              <a:t>6/12/2018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78C5F5D-17CD-4926-8923-7B346190B8A5}" type="slidenum">
              <a:rPr lang="en-AU" smtClean="0"/>
              <a:t>‹#›</a:t>
            </a:fld>
            <a:endParaRPr lang="en-AU"/>
          </a:p>
        </p:txBody>
      </p:sp>
    </p:spTree>
    <p:extLst>
      <p:ext uri="{BB962C8B-B14F-4D97-AF65-F5344CB8AC3E}">
        <p14:creationId xmlns:p14="http://schemas.microsoft.com/office/powerpoint/2010/main" val="278011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98BCD-5C8C-44A7-8654-607F70DA57DB}" type="datetimeFigureOut">
              <a:rPr lang="en-AU" smtClean="0"/>
              <a:t>6/12/2018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78C5F5D-17CD-4926-8923-7B346190B8A5}" type="slidenum">
              <a:rPr lang="en-AU" smtClean="0"/>
              <a:t>‹#›</a:t>
            </a:fld>
            <a:endParaRPr lang="en-AU"/>
          </a:p>
        </p:txBody>
      </p:sp>
    </p:spTree>
    <p:extLst>
      <p:ext uri="{BB962C8B-B14F-4D97-AF65-F5344CB8AC3E}">
        <p14:creationId xmlns:p14="http://schemas.microsoft.com/office/powerpoint/2010/main" val="370690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98BCD-5C8C-44A7-8654-607F70DA57DB}" type="datetimeFigureOut">
              <a:rPr lang="en-AU" smtClean="0"/>
              <a:t>6/12/2018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8C5F5D-17CD-4926-8923-7B346190B8A5}" type="slidenum">
              <a:rPr lang="en-AU" smtClean="0"/>
              <a:t>‹#›</a:t>
            </a:fld>
            <a:endParaRPr lang="en-AU"/>
          </a:p>
        </p:txBody>
      </p:sp>
    </p:spTree>
    <p:extLst>
      <p:ext uri="{BB962C8B-B14F-4D97-AF65-F5344CB8AC3E}">
        <p14:creationId xmlns:p14="http://schemas.microsoft.com/office/powerpoint/2010/main" val="222728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98BCD-5C8C-44A7-8654-607F70DA57DB}" type="datetimeFigureOut">
              <a:rPr lang="en-AU" smtClean="0"/>
              <a:t>6/12/2018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8C5F5D-17CD-4926-8923-7B346190B8A5}" type="slidenum">
              <a:rPr lang="en-AU" smtClean="0"/>
              <a:t>‹#›</a:t>
            </a:fld>
            <a:endParaRPr lang="en-AU"/>
          </a:p>
        </p:txBody>
      </p:sp>
    </p:spTree>
    <p:extLst>
      <p:ext uri="{BB962C8B-B14F-4D97-AF65-F5344CB8AC3E}">
        <p14:creationId xmlns:p14="http://schemas.microsoft.com/office/powerpoint/2010/main" val="158233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98BCD-5C8C-44A7-8654-607F70DA57DB}" type="datetimeFigureOut">
              <a:rPr lang="en-AU" smtClean="0"/>
              <a:t>6/12/2018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C5F5D-17CD-4926-8923-7B346190B8A5}" type="slidenum">
              <a:rPr lang="en-AU" smtClean="0"/>
              <a:t>‹#›</a:t>
            </a:fld>
            <a:endParaRPr lang="en-AU"/>
          </a:p>
        </p:txBody>
      </p:sp>
    </p:spTree>
    <p:extLst>
      <p:ext uri="{BB962C8B-B14F-4D97-AF65-F5344CB8AC3E}">
        <p14:creationId xmlns:p14="http://schemas.microsoft.com/office/powerpoint/2010/main" val="243159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107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6/12/2018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99393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E540F-A35E-4841-A916-91D1F4F737E1}"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9277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2050" name="Picture 2" descr="C:\Users\USER\Desktop\POLIT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4"/>
            <a:ext cx="9139436" cy="689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014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Ali Imran,</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190:</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277142"/>
            <a:ext cx="8991600" cy="1200329"/>
          </a:xfrm>
          <a:prstGeom prst="rect">
            <a:avLst/>
          </a:prstGeom>
          <a:solidFill>
            <a:schemeClr val="bg1">
              <a:alpha val="45000"/>
            </a:schemeClr>
          </a:solidFill>
        </p:spPr>
        <p:txBody>
          <a:bodyPr wrap="square">
            <a:spAutoFit/>
          </a:bodyPr>
          <a:lstStyle/>
          <a:p>
            <a:pPr algn="ctr"/>
            <a:r>
              <a:rPr lang="ms-MY" sz="2400" i="1" dirty="0"/>
              <a:t>“Sesungguhnya pada kejadian langit dan bumi, dan pada pertukaran malam dan siang, ada tanda-tanda kekuasaan Allah bagi </a:t>
            </a:r>
            <a:r>
              <a:rPr lang="ms-MY" sz="2400" i="1" dirty="0" err="1"/>
              <a:t>orang-oang</a:t>
            </a:r>
            <a:r>
              <a:rPr lang="ms-MY" sz="2400" i="1" dirty="0"/>
              <a:t> yang berakal. </a:t>
            </a:r>
            <a:r>
              <a:rPr lang="ms-MY" sz="2400" dirty="0"/>
              <a:t>”</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86073" y="1783140"/>
            <a:ext cx="8534399"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فِي خَلْقِ السَّمَاوَاتِ وَالْأَرْضِ وَاخْتِلَافِ اللَّيْلِ وَالنَّهَارِ لَآيَاتٍ لِّأُولِي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الْأَلْبَابِ.</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81000" y="179929"/>
            <a:ext cx="7391400"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3200" kern="0" noProof="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Keutamaan</a:t>
            </a:r>
            <a:r>
              <a:rPr lang="en-US" sz="3200" kern="0" noProof="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US" sz="32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Il</a:t>
            </a:r>
            <a:r>
              <a:rPr lang="en-US" sz="3200" kern="0" noProof="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mu</a:t>
            </a:r>
          </a:p>
        </p:txBody>
      </p:sp>
      <p:sp>
        <p:nvSpPr>
          <p:cNvPr id="4" name="Rectangle 3"/>
          <p:cNvSpPr/>
          <p:nvPr/>
        </p:nvSpPr>
        <p:spPr>
          <a:xfrm>
            <a:off x="911932" y="2026568"/>
            <a:ext cx="7543799" cy="869032"/>
          </a:xfrm>
          <a:prstGeom prst="rect">
            <a:avLst/>
          </a:prstGeom>
          <a:ln/>
        </p:spPr>
        <p:style>
          <a:lnRef idx="0">
            <a:schemeClr val="accent4"/>
          </a:lnRef>
          <a:fillRef idx="3">
            <a:schemeClr val="accent4"/>
          </a:fillRef>
          <a:effectRef idx="3">
            <a:schemeClr val="accent4"/>
          </a:effectRef>
          <a:fontRef idx="minor">
            <a:schemeClr val="lt1"/>
          </a:fontRef>
        </p:style>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Meningkatkan</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makrifat</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dan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keyakinan</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terhadap</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keagunganNya</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5" name="Rectangle 4"/>
          <p:cNvSpPr/>
          <p:nvPr/>
        </p:nvSpPr>
        <p:spPr>
          <a:xfrm>
            <a:off x="1324909" y="5486400"/>
            <a:ext cx="6714189" cy="1313012"/>
          </a:xfrm>
          <a:prstGeom prst="rect">
            <a:avLst/>
          </a:prstGeom>
          <a:solidFill>
            <a:sysClr val="window" lastClr="FFFFFF"/>
          </a:solidFill>
          <a:ln w="38100" cap="flat" cmpd="sng" algn="ctr">
            <a:solidFill>
              <a:srgbClr val="C00000"/>
            </a:solidFill>
            <a:prstDash val="sysDash"/>
          </a:ln>
          <a:effectLst/>
        </p:spPr>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s-ES" sz="2400" kern="0" dirty="0" err="1" smtClean="0">
                <a:ln w="3175" cmpd="sng">
                  <a:solidFill>
                    <a:srgbClr val="C00000"/>
                  </a:solidFill>
                  <a:prstDash val="solid"/>
                </a:ln>
                <a:solidFill>
                  <a:srgbClr val="C00000"/>
                </a:solidFill>
                <a:effectLst>
                  <a:outerShdw blurRad="63500" dir="3600000" algn="tl" rotWithShape="0">
                    <a:srgbClr val="000000">
                      <a:alpha val="70000"/>
                    </a:srgbClr>
                  </a:outerShdw>
                </a:effectLst>
                <a:latin typeface="Arial"/>
              </a:rPr>
              <a:t>Ilmu</a:t>
            </a:r>
            <a:r>
              <a:rPr lang="es-ES" sz="2400" kern="0" dirty="0" smtClean="0">
                <a:ln w="3175" cmpd="sng">
                  <a:solidFill>
                    <a:srgbClr val="C00000"/>
                  </a:solidFill>
                  <a:prstDash val="solid"/>
                </a:ln>
                <a:solidFill>
                  <a:srgbClr val="C00000"/>
                </a:solidFill>
                <a:effectLst>
                  <a:outerShdw blurRad="63500" dir="3600000" algn="tl" rotWithShape="0">
                    <a:srgbClr val="000000">
                      <a:alpha val="70000"/>
                    </a:srgbClr>
                  </a:outerShdw>
                </a:effectLst>
                <a:latin typeface="Arial"/>
              </a:rPr>
              <a:t> yang </a:t>
            </a:r>
            <a:r>
              <a:rPr lang="es-ES" sz="2400" kern="0" dirty="0" err="1" smtClean="0">
                <a:ln w="3175" cmpd="sng">
                  <a:solidFill>
                    <a:srgbClr val="C00000"/>
                  </a:solidFill>
                  <a:prstDash val="solid"/>
                </a:ln>
                <a:solidFill>
                  <a:srgbClr val="C00000"/>
                </a:solidFill>
                <a:effectLst>
                  <a:outerShdw blurRad="63500" dir="3600000" algn="tl" rotWithShape="0">
                    <a:srgbClr val="000000">
                      <a:alpha val="70000"/>
                    </a:srgbClr>
                  </a:outerShdw>
                </a:effectLst>
                <a:latin typeface="Arial"/>
              </a:rPr>
              <a:t>boleh</a:t>
            </a:r>
            <a:r>
              <a:rPr lang="es-ES" sz="2400" kern="0" dirty="0" smtClean="0">
                <a:ln w="3175" cmpd="sng">
                  <a:solidFill>
                    <a:srgbClr val="C00000"/>
                  </a:solidFill>
                  <a:prstDash val="solid"/>
                </a:ln>
                <a:solidFill>
                  <a:srgbClr val="C00000"/>
                </a:solidFill>
                <a:effectLst>
                  <a:outerShdw blurRad="63500" dir="3600000" algn="tl" rotWithShape="0">
                    <a:srgbClr val="000000">
                      <a:alpha val="70000"/>
                    </a:srgbClr>
                  </a:outerShdw>
                </a:effectLst>
                <a:latin typeface="Arial"/>
              </a:rPr>
              <a:t> </a:t>
            </a:r>
            <a:r>
              <a:rPr lang="es-ES" sz="2400" kern="0" dirty="0" err="1" smtClean="0">
                <a:ln w="3175" cmpd="sng">
                  <a:solidFill>
                    <a:srgbClr val="C00000"/>
                  </a:solidFill>
                  <a:prstDash val="solid"/>
                </a:ln>
                <a:solidFill>
                  <a:srgbClr val="C00000"/>
                </a:solidFill>
                <a:effectLst>
                  <a:outerShdw blurRad="63500" dir="3600000" algn="tl" rotWithShape="0">
                    <a:srgbClr val="000000">
                      <a:alpha val="70000"/>
                    </a:srgbClr>
                  </a:outerShdw>
                </a:effectLst>
                <a:latin typeface="Arial"/>
              </a:rPr>
              <a:t>membina</a:t>
            </a:r>
            <a:r>
              <a:rPr lang="es-ES" sz="2400" kern="0" dirty="0" smtClean="0">
                <a:ln w="3175" cmpd="sng">
                  <a:solidFill>
                    <a:srgbClr val="C00000"/>
                  </a:solidFill>
                  <a:prstDash val="solid"/>
                </a:ln>
                <a:solidFill>
                  <a:srgbClr val="C00000"/>
                </a:solidFill>
                <a:effectLst>
                  <a:outerShdw blurRad="63500" dir="3600000" algn="tl" rotWithShape="0">
                    <a:srgbClr val="000000">
                      <a:alpha val="70000"/>
                    </a:srgbClr>
                  </a:outerShdw>
                </a:effectLst>
                <a:latin typeface="Arial"/>
              </a:rPr>
              <a:t> </a:t>
            </a:r>
            <a:r>
              <a:rPr lang="es-ES" sz="2400" kern="0" dirty="0" err="1" smtClean="0">
                <a:ln w="3175" cmpd="sng">
                  <a:solidFill>
                    <a:srgbClr val="C00000"/>
                  </a:solidFill>
                  <a:prstDash val="solid"/>
                </a:ln>
                <a:solidFill>
                  <a:srgbClr val="C00000"/>
                </a:solidFill>
                <a:effectLst>
                  <a:outerShdw blurRad="63500" dir="3600000" algn="tl" rotWithShape="0">
                    <a:srgbClr val="000000">
                      <a:alpha val="70000"/>
                    </a:srgbClr>
                  </a:outerShdw>
                </a:effectLst>
                <a:latin typeface="Arial"/>
              </a:rPr>
              <a:t>kekuatan</a:t>
            </a:r>
            <a:r>
              <a:rPr lang="es-ES" sz="2400" kern="0" dirty="0" smtClean="0">
                <a:ln w="3175" cmpd="sng">
                  <a:solidFill>
                    <a:srgbClr val="C00000"/>
                  </a:solidFill>
                  <a:prstDash val="solid"/>
                </a:ln>
                <a:solidFill>
                  <a:srgbClr val="C00000"/>
                </a:solidFill>
                <a:effectLst>
                  <a:outerShdw blurRad="63500" dir="3600000" algn="tl" rotWithShape="0">
                    <a:srgbClr val="000000">
                      <a:alpha val="70000"/>
                    </a:srgbClr>
                  </a:outerShdw>
                </a:effectLst>
                <a:latin typeface="Arial"/>
              </a:rPr>
              <a:t> dan </a:t>
            </a:r>
            <a:r>
              <a:rPr lang="es-ES" sz="2400" kern="0" dirty="0" err="1" smtClean="0">
                <a:ln w="3175" cmpd="sng">
                  <a:solidFill>
                    <a:srgbClr val="C00000"/>
                  </a:solidFill>
                  <a:prstDash val="solid"/>
                </a:ln>
                <a:solidFill>
                  <a:srgbClr val="C00000"/>
                </a:solidFill>
                <a:effectLst>
                  <a:outerShdw blurRad="63500" dir="3600000" algn="tl" rotWithShape="0">
                    <a:srgbClr val="000000">
                      <a:alpha val="70000"/>
                    </a:srgbClr>
                  </a:outerShdw>
                </a:effectLst>
                <a:latin typeface="Arial"/>
              </a:rPr>
              <a:t>kedaulatan</a:t>
            </a:r>
            <a:r>
              <a:rPr lang="es-ES" sz="2400" kern="0" dirty="0" smtClean="0">
                <a:ln w="3175" cmpd="sng">
                  <a:solidFill>
                    <a:srgbClr val="C00000"/>
                  </a:solidFill>
                  <a:prstDash val="solid"/>
                </a:ln>
                <a:solidFill>
                  <a:srgbClr val="C00000"/>
                </a:solidFill>
                <a:effectLst>
                  <a:outerShdw blurRad="63500" dir="3600000" algn="tl" rotWithShape="0">
                    <a:srgbClr val="000000">
                      <a:alpha val="70000"/>
                    </a:srgbClr>
                  </a:outerShdw>
                </a:effectLst>
                <a:latin typeface="Arial"/>
              </a:rPr>
              <a:t> </a:t>
            </a:r>
            <a:r>
              <a:rPr lang="es-ES" sz="2400" kern="0" dirty="0" err="1" smtClean="0">
                <a:ln w="3175" cmpd="sng">
                  <a:solidFill>
                    <a:srgbClr val="C00000"/>
                  </a:solidFill>
                  <a:prstDash val="solid"/>
                </a:ln>
                <a:solidFill>
                  <a:srgbClr val="C00000"/>
                </a:solidFill>
                <a:effectLst>
                  <a:outerShdw blurRad="63500" dir="3600000" algn="tl" rotWithShape="0">
                    <a:srgbClr val="000000">
                      <a:alpha val="70000"/>
                    </a:srgbClr>
                  </a:outerShdw>
                </a:effectLst>
                <a:latin typeface="Arial"/>
              </a:rPr>
              <a:t>ummah</a:t>
            </a:r>
            <a:endParaRPr kumimoji="0" lang="en-MY" sz="2400" b="0" i="0" u="none" strike="noStrike" kern="0" cap="none" spc="0" normalizeH="0" baseline="0" noProof="0" dirty="0">
              <a:ln w="3175" cmpd="sng">
                <a:solidFill>
                  <a:srgbClr val="C00000"/>
                </a:solidFill>
                <a:prstDash val="solid"/>
              </a:ln>
              <a:solidFill>
                <a:srgbClr val="C00000"/>
              </a:solidFill>
              <a:effectLst>
                <a:outerShdw blurRad="63500" dir="3600000" algn="tl" rotWithShape="0">
                  <a:srgbClr val="000000">
                    <a:alpha val="70000"/>
                  </a:srgbClr>
                </a:outerShdw>
              </a:effectLst>
              <a:uLnTx/>
              <a:uFillTx/>
              <a:latin typeface="Arial"/>
            </a:endParaRPr>
          </a:p>
        </p:txBody>
      </p:sp>
      <p:sp>
        <p:nvSpPr>
          <p:cNvPr id="6" name="Rectangle 5"/>
          <p:cNvSpPr/>
          <p:nvPr/>
        </p:nvSpPr>
        <p:spPr>
          <a:xfrm>
            <a:off x="911931" y="2940968"/>
            <a:ext cx="7543799" cy="869032"/>
          </a:xfrm>
          <a:prstGeom prst="rect">
            <a:avLst/>
          </a:prstGeom>
          <a:ln/>
        </p:spPr>
        <p:style>
          <a:lnRef idx="0">
            <a:schemeClr val="accent3"/>
          </a:lnRef>
          <a:fillRef idx="3">
            <a:schemeClr val="accent3"/>
          </a:fillRef>
          <a:effectRef idx="3">
            <a:schemeClr val="accent3"/>
          </a:effectRef>
          <a:fontRef idx="minor">
            <a:schemeClr val="lt1"/>
          </a:fontRef>
        </p:style>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Tanggungjawab</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manusia</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kepada</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Allah</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Taala</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7" name="Rectangle 6"/>
          <p:cNvSpPr/>
          <p:nvPr/>
        </p:nvSpPr>
        <p:spPr>
          <a:xfrm>
            <a:off x="914400" y="1219200"/>
            <a:ext cx="7543799" cy="762000"/>
          </a:xfrm>
          <a:prstGeom prst="rect">
            <a:avLst/>
          </a:prstGeom>
          <a:ln/>
        </p:spPr>
        <p:style>
          <a:lnRef idx="0">
            <a:schemeClr val="accent1"/>
          </a:lnRef>
          <a:fillRef idx="3">
            <a:schemeClr val="accent1"/>
          </a:fillRef>
          <a:effectRef idx="3">
            <a:schemeClr val="accent1"/>
          </a:effectRef>
          <a:fontRef idx="minor">
            <a:schemeClr val="lt1"/>
          </a:fontRef>
        </p:style>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a:p>
            <a:pPr algn="ctr">
              <a:defRPr/>
            </a:pP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Mencari</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Ilmu</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Yang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Bermanfaat</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Dunia</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dan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Akhirat</a:t>
            </a:r>
            <a:endPar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a:p>
            <a:pPr algn="ctr">
              <a:defRPr/>
            </a:pPr>
            <a:endParaRPr lang="en-MY"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8" name="Rectangle 7"/>
          <p:cNvSpPr/>
          <p:nvPr/>
        </p:nvSpPr>
        <p:spPr>
          <a:xfrm>
            <a:off x="911930" y="3855368"/>
            <a:ext cx="7543799" cy="869032"/>
          </a:xfrm>
          <a:prstGeom prst="rect">
            <a:avLst/>
          </a:prstGeom>
          <a:ln/>
        </p:spPr>
        <p:style>
          <a:lnRef idx="0">
            <a:schemeClr val="accent5"/>
          </a:lnRef>
          <a:fillRef idx="3">
            <a:schemeClr val="accent5"/>
          </a:fillRef>
          <a:effectRef idx="3">
            <a:schemeClr val="accent5"/>
          </a:effectRef>
          <a:fontRef idx="minor">
            <a:schemeClr val="lt1"/>
          </a:fontRef>
        </p:style>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Ilmu</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yang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diiktiraf</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masyarakat</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berdasarkan</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p>
          <a:p>
            <a:pPr lvl="0" algn="ctr" defTabSz="1111250">
              <a:lnSpc>
                <a:spcPct val="90000"/>
              </a:lnSpc>
              <a:spcAft>
                <a:spcPct val="35000"/>
              </a:spcAft>
              <a:defRPr/>
            </a:pP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hukum</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fardhu</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kifayah</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9" name="Freeform 8"/>
          <p:cNvSpPr/>
          <p:nvPr/>
        </p:nvSpPr>
        <p:spPr>
          <a:xfrm>
            <a:off x="647700" y="3007469"/>
            <a:ext cx="533399" cy="726331"/>
          </a:xfrm>
          <a:custGeom>
            <a:avLst/>
            <a:gdLst>
              <a:gd name="connsiteX0" fmla="*/ 0 w 635822"/>
              <a:gd name="connsiteY0" fmla="*/ 148758 h 743792"/>
              <a:gd name="connsiteX1" fmla="*/ 317911 w 635822"/>
              <a:gd name="connsiteY1" fmla="*/ 148758 h 743792"/>
              <a:gd name="connsiteX2" fmla="*/ 317911 w 635822"/>
              <a:gd name="connsiteY2" fmla="*/ 0 h 743792"/>
              <a:gd name="connsiteX3" fmla="*/ 635822 w 635822"/>
              <a:gd name="connsiteY3" fmla="*/ 371896 h 743792"/>
              <a:gd name="connsiteX4" fmla="*/ 317911 w 635822"/>
              <a:gd name="connsiteY4" fmla="*/ 743792 h 743792"/>
              <a:gd name="connsiteX5" fmla="*/ 317911 w 635822"/>
              <a:gd name="connsiteY5" fmla="*/ 595034 h 743792"/>
              <a:gd name="connsiteX6" fmla="*/ 0 w 635822"/>
              <a:gd name="connsiteY6" fmla="*/ 595034 h 743792"/>
              <a:gd name="connsiteX7" fmla="*/ 0 w 635822"/>
              <a:gd name="connsiteY7" fmla="*/ 148758 h 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22" h="743792">
                <a:moveTo>
                  <a:pt x="0" y="148758"/>
                </a:moveTo>
                <a:lnTo>
                  <a:pt x="317911" y="148758"/>
                </a:lnTo>
                <a:lnTo>
                  <a:pt x="317911" y="0"/>
                </a:lnTo>
                <a:lnTo>
                  <a:pt x="635822" y="371896"/>
                </a:lnTo>
                <a:lnTo>
                  <a:pt x="317911" y="743792"/>
                </a:lnTo>
                <a:lnTo>
                  <a:pt x="317911" y="595034"/>
                </a:lnTo>
                <a:lnTo>
                  <a:pt x="0" y="595034"/>
                </a:lnTo>
                <a:lnTo>
                  <a:pt x="0" y="148758"/>
                </a:lnTo>
                <a:close/>
              </a:path>
            </a:pathLst>
          </a:custGeom>
          <a:ln/>
        </p:spPr>
        <p:style>
          <a:lnRef idx="0">
            <a:schemeClr val="accent6"/>
          </a:lnRef>
          <a:fillRef idx="3">
            <a:schemeClr val="accent6"/>
          </a:fillRef>
          <a:effectRef idx="3">
            <a:schemeClr val="accent6"/>
          </a:effectRef>
          <a:fontRef idx="minor">
            <a:schemeClr val="lt1"/>
          </a:fontRef>
        </p:style>
        <p:txBody>
          <a:bodyPr lIns="0" tIns="148758" rIns="190747" bIns="148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MY" sz="20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Freeform 9"/>
          <p:cNvSpPr/>
          <p:nvPr/>
        </p:nvSpPr>
        <p:spPr>
          <a:xfrm>
            <a:off x="647700" y="2093069"/>
            <a:ext cx="533399" cy="726331"/>
          </a:xfrm>
          <a:custGeom>
            <a:avLst/>
            <a:gdLst>
              <a:gd name="connsiteX0" fmla="*/ 0 w 635822"/>
              <a:gd name="connsiteY0" fmla="*/ 148758 h 743792"/>
              <a:gd name="connsiteX1" fmla="*/ 317911 w 635822"/>
              <a:gd name="connsiteY1" fmla="*/ 148758 h 743792"/>
              <a:gd name="connsiteX2" fmla="*/ 317911 w 635822"/>
              <a:gd name="connsiteY2" fmla="*/ 0 h 743792"/>
              <a:gd name="connsiteX3" fmla="*/ 635822 w 635822"/>
              <a:gd name="connsiteY3" fmla="*/ 371896 h 743792"/>
              <a:gd name="connsiteX4" fmla="*/ 317911 w 635822"/>
              <a:gd name="connsiteY4" fmla="*/ 743792 h 743792"/>
              <a:gd name="connsiteX5" fmla="*/ 317911 w 635822"/>
              <a:gd name="connsiteY5" fmla="*/ 595034 h 743792"/>
              <a:gd name="connsiteX6" fmla="*/ 0 w 635822"/>
              <a:gd name="connsiteY6" fmla="*/ 595034 h 743792"/>
              <a:gd name="connsiteX7" fmla="*/ 0 w 635822"/>
              <a:gd name="connsiteY7" fmla="*/ 148758 h 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22" h="743792">
                <a:moveTo>
                  <a:pt x="0" y="148758"/>
                </a:moveTo>
                <a:lnTo>
                  <a:pt x="317911" y="148758"/>
                </a:lnTo>
                <a:lnTo>
                  <a:pt x="317911" y="0"/>
                </a:lnTo>
                <a:lnTo>
                  <a:pt x="635822" y="371896"/>
                </a:lnTo>
                <a:lnTo>
                  <a:pt x="317911" y="743792"/>
                </a:lnTo>
                <a:lnTo>
                  <a:pt x="317911" y="595034"/>
                </a:lnTo>
                <a:lnTo>
                  <a:pt x="0" y="595034"/>
                </a:lnTo>
                <a:lnTo>
                  <a:pt x="0" y="148758"/>
                </a:lnTo>
                <a:close/>
              </a:path>
            </a:pathLst>
          </a:custGeom>
          <a:ln/>
        </p:spPr>
        <p:style>
          <a:lnRef idx="0">
            <a:schemeClr val="accent5"/>
          </a:lnRef>
          <a:fillRef idx="3">
            <a:schemeClr val="accent5"/>
          </a:fillRef>
          <a:effectRef idx="3">
            <a:schemeClr val="accent5"/>
          </a:effectRef>
          <a:fontRef idx="minor">
            <a:schemeClr val="lt1"/>
          </a:fontRef>
        </p:style>
        <p:txBody>
          <a:bodyPr lIns="0" tIns="148758" rIns="190747" bIns="148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MY" sz="20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Freeform 10"/>
          <p:cNvSpPr/>
          <p:nvPr/>
        </p:nvSpPr>
        <p:spPr>
          <a:xfrm>
            <a:off x="647700" y="1189379"/>
            <a:ext cx="533399" cy="726331"/>
          </a:xfrm>
          <a:custGeom>
            <a:avLst/>
            <a:gdLst>
              <a:gd name="connsiteX0" fmla="*/ 0 w 635822"/>
              <a:gd name="connsiteY0" fmla="*/ 148758 h 743792"/>
              <a:gd name="connsiteX1" fmla="*/ 317911 w 635822"/>
              <a:gd name="connsiteY1" fmla="*/ 148758 h 743792"/>
              <a:gd name="connsiteX2" fmla="*/ 317911 w 635822"/>
              <a:gd name="connsiteY2" fmla="*/ 0 h 743792"/>
              <a:gd name="connsiteX3" fmla="*/ 635822 w 635822"/>
              <a:gd name="connsiteY3" fmla="*/ 371896 h 743792"/>
              <a:gd name="connsiteX4" fmla="*/ 317911 w 635822"/>
              <a:gd name="connsiteY4" fmla="*/ 743792 h 743792"/>
              <a:gd name="connsiteX5" fmla="*/ 317911 w 635822"/>
              <a:gd name="connsiteY5" fmla="*/ 595034 h 743792"/>
              <a:gd name="connsiteX6" fmla="*/ 0 w 635822"/>
              <a:gd name="connsiteY6" fmla="*/ 595034 h 743792"/>
              <a:gd name="connsiteX7" fmla="*/ 0 w 635822"/>
              <a:gd name="connsiteY7" fmla="*/ 148758 h 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22" h="743792">
                <a:moveTo>
                  <a:pt x="0" y="148758"/>
                </a:moveTo>
                <a:lnTo>
                  <a:pt x="317911" y="148758"/>
                </a:lnTo>
                <a:lnTo>
                  <a:pt x="317911" y="0"/>
                </a:lnTo>
                <a:lnTo>
                  <a:pt x="635822" y="371896"/>
                </a:lnTo>
                <a:lnTo>
                  <a:pt x="317911" y="743792"/>
                </a:lnTo>
                <a:lnTo>
                  <a:pt x="317911" y="595034"/>
                </a:lnTo>
                <a:lnTo>
                  <a:pt x="0" y="595034"/>
                </a:lnTo>
                <a:lnTo>
                  <a:pt x="0" y="148758"/>
                </a:lnTo>
                <a:close/>
              </a:path>
            </a:pathLst>
          </a:custGeom>
          <a:ln/>
        </p:spPr>
        <p:style>
          <a:lnRef idx="0">
            <a:schemeClr val="accent3"/>
          </a:lnRef>
          <a:fillRef idx="3">
            <a:schemeClr val="accent3"/>
          </a:fillRef>
          <a:effectRef idx="3">
            <a:schemeClr val="accent3"/>
          </a:effectRef>
          <a:fontRef idx="minor">
            <a:schemeClr val="lt1"/>
          </a:fontRef>
        </p:style>
        <p:txBody>
          <a:bodyPr lIns="0" tIns="148758" rIns="190747" bIns="148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MY" sz="20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Freeform 11"/>
          <p:cNvSpPr/>
          <p:nvPr/>
        </p:nvSpPr>
        <p:spPr>
          <a:xfrm>
            <a:off x="645230" y="3921869"/>
            <a:ext cx="533399" cy="726331"/>
          </a:xfrm>
          <a:custGeom>
            <a:avLst/>
            <a:gdLst>
              <a:gd name="connsiteX0" fmla="*/ 0 w 635822"/>
              <a:gd name="connsiteY0" fmla="*/ 148758 h 743792"/>
              <a:gd name="connsiteX1" fmla="*/ 317911 w 635822"/>
              <a:gd name="connsiteY1" fmla="*/ 148758 h 743792"/>
              <a:gd name="connsiteX2" fmla="*/ 317911 w 635822"/>
              <a:gd name="connsiteY2" fmla="*/ 0 h 743792"/>
              <a:gd name="connsiteX3" fmla="*/ 635822 w 635822"/>
              <a:gd name="connsiteY3" fmla="*/ 371896 h 743792"/>
              <a:gd name="connsiteX4" fmla="*/ 317911 w 635822"/>
              <a:gd name="connsiteY4" fmla="*/ 743792 h 743792"/>
              <a:gd name="connsiteX5" fmla="*/ 317911 w 635822"/>
              <a:gd name="connsiteY5" fmla="*/ 595034 h 743792"/>
              <a:gd name="connsiteX6" fmla="*/ 0 w 635822"/>
              <a:gd name="connsiteY6" fmla="*/ 595034 h 743792"/>
              <a:gd name="connsiteX7" fmla="*/ 0 w 635822"/>
              <a:gd name="connsiteY7" fmla="*/ 148758 h 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22" h="743792">
                <a:moveTo>
                  <a:pt x="0" y="148758"/>
                </a:moveTo>
                <a:lnTo>
                  <a:pt x="317911" y="148758"/>
                </a:lnTo>
                <a:lnTo>
                  <a:pt x="317911" y="0"/>
                </a:lnTo>
                <a:lnTo>
                  <a:pt x="635822" y="371896"/>
                </a:lnTo>
                <a:lnTo>
                  <a:pt x="317911" y="743792"/>
                </a:lnTo>
                <a:lnTo>
                  <a:pt x="317911" y="595034"/>
                </a:lnTo>
                <a:lnTo>
                  <a:pt x="0" y="595034"/>
                </a:lnTo>
                <a:lnTo>
                  <a:pt x="0" y="148758"/>
                </a:lnTo>
                <a:close/>
              </a:path>
            </a:pathLst>
          </a:custGeom>
          <a:ln/>
        </p:spPr>
        <p:style>
          <a:lnRef idx="0">
            <a:schemeClr val="accent4"/>
          </a:lnRef>
          <a:fillRef idx="3">
            <a:schemeClr val="accent4"/>
          </a:fillRef>
          <a:effectRef idx="3">
            <a:schemeClr val="accent4"/>
          </a:effectRef>
          <a:fontRef idx="minor">
            <a:schemeClr val="lt1"/>
          </a:fontRef>
        </p:style>
        <p:txBody>
          <a:bodyPr lIns="0" tIns="148758" rIns="190747" bIns="148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MY" sz="20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Freeform 12"/>
          <p:cNvSpPr/>
          <p:nvPr/>
        </p:nvSpPr>
        <p:spPr>
          <a:xfrm>
            <a:off x="4873825" y="4821361"/>
            <a:ext cx="3009899" cy="893639"/>
          </a:xfrm>
          <a:custGeom>
            <a:avLst/>
            <a:gdLst>
              <a:gd name="connsiteX0" fmla="*/ 0 w 2999161"/>
              <a:gd name="connsiteY0" fmla="*/ 129614 h 1296144"/>
              <a:gd name="connsiteX1" fmla="*/ 129614 w 2999161"/>
              <a:gd name="connsiteY1" fmla="*/ 0 h 1296144"/>
              <a:gd name="connsiteX2" fmla="*/ 2869547 w 2999161"/>
              <a:gd name="connsiteY2" fmla="*/ 0 h 1296144"/>
              <a:gd name="connsiteX3" fmla="*/ 2999161 w 2999161"/>
              <a:gd name="connsiteY3" fmla="*/ 129614 h 1296144"/>
              <a:gd name="connsiteX4" fmla="*/ 2999161 w 2999161"/>
              <a:gd name="connsiteY4" fmla="*/ 1166530 h 1296144"/>
              <a:gd name="connsiteX5" fmla="*/ 2869547 w 2999161"/>
              <a:gd name="connsiteY5" fmla="*/ 1296144 h 1296144"/>
              <a:gd name="connsiteX6" fmla="*/ 129614 w 2999161"/>
              <a:gd name="connsiteY6" fmla="*/ 1296144 h 1296144"/>
              <a:gd name="connsiteX7" fmla="*/ 0 w 2999161"/>
              <a:gd name="connsiteY7" fmla="*/ 1166530 h 1296144"/>
              <a:gd name="connsiteX8" fmla="*/ 0 w 2999161"/>
              <a:gd name="connsiteY8" fmla="*/ 129614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9161" h="1296144">
                <a:moveTo>
                  <a:pt x="0" y="129614"/>
                </a:moveTo>
                <a:cubicBezTo>
                  <a:pt x="0" y="58030"/>
                  <a:pt x="58030" y="0"/>
                  <a:pt x="129614" y="0"/>
                </a:cubicBezTo>
                <a:lnTo>
                  <a:pt x="2869547" y="0"/>
                </a:lnTo>
                <a:cubicBezTo>
                  <a:pt x="2941131" y="0"/>
                  <a:pt x="2999161" y="58030"/>
                  <a:pt x="2999161" y="129614"/>
                </a:cubicBezTo>
                <a:lnTo>
                  <a:pt x="2999161" y="1166530"/>
                </a:lnTo>
                <a:cubicBezTo>
                  <a:pt x="2999161" y="1238114"/>
                  <a:pt x="2941131" y="1296144"/>
                  <a:pt x="2869547" y="1296144"/>
                </a:cubicBezTo>
                <a:lnTo>
                  <a:pt x="129614" y="1296144"/>
                </a:lnTo>
                <a:cubicBezTo>
                  <a:pt x="58030" y="1296144"/>
                  <a:pt x="0" y="1238114"/>
                  <a:pt x="0" y="1166530"/>
                </a:cubicBezTo>
                <a:lnTo>
                  <a:pt x="0" y="129614"/>
                </a:lnTo>
                <a:close/>
              </a:path>
            </a:pathLst>
          </a:custGeom>
          <a:solidFill>
            <a:sysClr val="window" lastClr="FFFFFF"/>
          </a:solidFill>
          <a:ln w="57150" cap="flat" cmpd="sng" algn="ctr">
            <a:solidFill>
              <a:srgbClr val="0070C0"/>
            </a:solidFill>
            <a:prstDash val="sysDash"/>
          </a:ln>
          <a:effectLst/>
        </p:spPr>
        <p:txBody>
          <a:bodyPr lIns="133213" tIns="133213" rIns="133213" bIns="133213"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n-US" sz="2400" kern="0" dirty="0" err="1"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Sains</a:t>
            </a:r>
            <a:r>
              <a:rPr lang="en-US" sz="2400" kern="0" dirty="0"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 </a:t>
            </a:r>
            <a:r>
              <a:rPr lang="en-US" sz="2400" kern="0" dirty="0" err="1"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kejuruteraan</a:t>
            </a:r>
            <a:r>
              <a:rPr lang="en-US" sz="2400" kern="0" dirty="0"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 </a:t>
            </a:r>
            <a:r>
              <a:rPr lang="en-US" sz="2400" kern="0" dirty="0" err="1"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dan</a:t>
            </a:r>
            <a:r>
              <a:rPr lang="en-US" sz="2400" kern="0" dirty="0"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 </a:t>
            </a:r>
            <a:r>
              <a:rPr lang="en-US" sz="2400" kern="0" dirty="0" err="1"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perubatan</a:t>
            </a:r>
            <a:endParaRPr lang="en-US" sz="2400" kern="0" dirty="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endParaRPr>
          </a:p>
        </p:txBody>
      </p:sp>
      <p:sp>
        <p:nvSpPr>
          <p:cNvPr id="14" name="Freeform 13"/>
          <p:cNvSpPr/>
          <p:nvPr/>
        </p:nvSpPr>
        <p:spPr>
          <a:xfrm>
            <a:off x="4419600" y="4912469"/>
            <a:ext cx="533399" cy="726331"/>
          </a:xfrm>
          <a:custGeom>
            <a:avLst/>
            <a:gdLst>
              <a:gd name="connsiteX0" fmla="*/ 0 w 635822"/>
              <a:gd name="connsiteY0" fmla="*/ 148758 h 743792"/>
              <a:gd name="connsiteX1" fmla="*/ 317911 w 635822"/>
              <a:gd name="connsiteY1" fmla="*/ 148758 h 743792"/>
              <a:gd name="connsiteX2" fmla="*/ 317911 w 635822"/>
              <a:gd name="connsiteY2" fmla="*/ 0 h 743792"/>
              <a:gd name="connsiteX3" fmla="*/ 635822 w 635822"/>
              <a:gd name="connsiteY3" fmla="*/ 371896 h 743792"/>
              <a:gd name="connsiteX4" fmla="*/ 317911 w 635822"/>
              <a:gd name="connsiteY4" fmla="*/ 743792 h 743792"/>
              <a:gd name="connsiteX5" fmla="*/ 317911 w 635822"/>
              <a:gd name="connsiteY5" fmla="*/ 595034 h 743792"/>
              <a:gd name="connsiteX6" fmla="*/ 0 w 635822"/>
              <a:gd name="connsiteY6" fmla="*/ 595034 h 743792"/>
              <a:gd name="connsiteX7" fmla="*/ 0 w 635822"/>
              <a:gd name="connsiteY7" fmla="*/ 148758 h 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22" h="743792">
                <a:moveTo>
                  <a:pt x="0" y="148758"/>
                </a:moveTo>
                <a:lnTo>
                  <a:pt x="317911" y="148758"/>
                </a:lnTo>
                <a:lnTo>
                  <a:pt x="317911" y="0"/>
                </a:lnTo>
                <a:lnTo>
                  <a:pt x="635822" y="371896"/>
                </a:lnTo>
                <a:lnTo>
                  <a:pt x="317911" y="743792"/>
                </a:lnTo>
                <a:lnTo>
                  <a:pt x="317911" y="595034"/>
                </a:lnTo>
                <a:lnTo>
                  <a:pt x="0" y="595034"/>
                </a:lnTo>
                <a:lnTo>
                  <a:pt x="0" y="148758"/>
                </a:lnTo>
                <a:close/>
              </a:path>
            </a:pathLst>
          </a:custGeom>
          <a:ln/>
        </p:spPr>
        <p:style>
          <a:lnRef idx="0">
            <a:schemeClr val="accent5"/>
          </a:lnRef>
          <a:fillRef idx="3">
            <a:schemeClr val="accent5"/>
          </a:fillRef>
          <a:effectRef idx="3">
            <a:schemeClr val="accent5"/>
          </a:effectRef>
          <a:fontRef idx="minor">
            <a:schemeClr val="lt1"/>
          </a:fontRef>
        </p:style>
        <p:txBody>
          <a:bodyPr lIns="0" tIns="148758" rIns="190747" bIns="148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MY" sz="20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Anfal</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60:</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733800"/>
            <a:ext cx="8991600" cy="3046988"/>
          </a:xfrm>
          <a:prstGeom prst="rect">
            <a:avLst/>
          </a:prstGeom>
          <a:solidFill>
            <a:schemeClr val="bg1">
              <a:alpha val="45000"/>
            </a:schemeClr>
          </a:solidFill>
        </p:spPr>
        <p:txBody>
          <a:bodyPr wrap="square">
            <a:spAutoFit/>
          </a:bodyPr>
          <a:lstStyle/>
          <a:p>
            <a:pPr algn="ctr"/>
            <a:r>
              <a:rPr lang="ms-MY" sz="2400" dirty="0"/>
              <a:t>“</a:t>
            </a:r>
            <a:r>
              <a:rPr lang="ms-MY" sz="2400" i="1" dirty="0"/>
              <a:t>Dan sediakanlah untuk menentang mereka (musuh yang menceroboh) segala jenis kekuatan yang dapat kamu sediakan dan dari pasukan-pasukan berkuda yang lengkap sedia, untuk menggerunkan dengan persediaan itu musuh Allah dan musuh kamu serta musuh-musuh yang lain dari mereka yang kamu tidak mengetahuinya, sedang Allah mengetahuinya. Dan apa sahaja yang kamu belanjakan pada jalan Allah akan disempurnakan balasannya kepada kamu, dan kamu tidak akan dianiaya.”</a:t>
            </a:r>
            <a:endParaRPr lang="en-MY" sz="2400" dirty="0"/>
          </a:p>
        </p:txBody>
      </p:sp>
      <p:sp>
        <p:nvSpPr>
          <p:cNvPr id="5" name="Rectangle 4"/>
          <p:cNvSpPr/>
          <p:nvPr/>
        </p:nvSpPr>
        <p:spPr>
          <a:xfrm>
            <a:off x="286073" y="990600"/>
            <a:ext cx="8705527" cy="2800767"/>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وَأَعِدُّوا لَهُم مَّا اسْتَطَعْتُم مِّن قُوَّةٍ وَمِن رِّبَاطِ الْخَيْلِ تُرْهِبُونَ بِهِ عَدُوَّ اللَّهِ وَعَدُوَّكُمْ وَآخَرِينَ مِن دُونِهِمْ لَا تَعْلَمُونَهُمُ اللَّهُ يَعْلَمُهُمْ ۚ وَمَا تُنفِقُوا مِن شَيْءٍ فِي سَبِيلِ اللَّهِ يُوَفَّ إِلَيْكُمْ وَأَنتُمْ لَا تُظْلَمُونَ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1491268"/>
            <a:ext cx="7239000" cy="115626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lIns="148064" tIns="148064" rIns="148064" bIns="148064" spcCol="1270" anchor="ctr"/>
          <a:lstStyle/>
          <a:p>
            <a:pPr lvl="0" algn="ctr" defTabSz="1155700">
              <a:lnSpc>
                <a:spcPct val="90000"/>
              </a:lnSpc>
              <a:spcAft>
                <a:spcPct val="35000"/>
              </a:spcAft>
              <a:defRPr/>
            </a:pP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Ada yang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menjadi</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keutamaan</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dan</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kemestian</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a typeface="+mn-ea"/>
              <a:cs typeface="+mn-cs"/>
            </a:endParaRPr>
          </a:p>
        </p:txBody>
      </p:sp>
      <p:sp>
        <p:nvSpPr>
          <p:cNvPr id="4" name="Rectangle 3"/>
          <p:cNvSpPr/>
          <p:nvPr/>
        </p:nvSpPr>
        <p:spPr>
          <a:xfrm>
            <a:off x="914400" y="2723728"/>
            <a:ext cx="7239000" cy="1066800"/>
          </a:xfrm>
          <a:prstGeom prst="rect">
            <a:avLst/>
          </a:prstGeom>
          <a:solidFill>
            <a:sysClr val="window" lastClr="FFFFFF"/>
          </a:solidFill>
          <a:ln w="28575" cap="flat" cmpd="sng" algn="ctr">
            <a:solidFill>
              <a:srgbClr val="7030A0"/>
            </a:solidFill>
            <a:prstDash val="solid"/>
          </a:ln>
          <a:effectLst/>
        </p:spPr>
        <p:txBody>
          <a:bodyPr lIns="148064" tIns="148064" rIns="148064" bIns="148064" spcCol="1270" anchor="ctr"/>
          <a:lstStyle/>
          <a:p>
            <a:pPr lvl="0" algn="ctr" defTabSz="1155700">
              <a:lnSpc>
                <a:spcPct val="90000"/>
              </a:lnSpc>
              <a:spcAft>
                <a:spcPct val="35000"/>
              </a:spcAft>
              <a:defRPr/>
            </a:pPr>
            <a:r>
              <a:rPr lang="en-GB" sz="2400" kern="0" dirty="0"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Ada yang </a:t>
            </a:r>
            <a:r>
              <a:rPr lang="en-GB" sz="2400" kern="0" dirty="0" err="1"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menjadi</a:t>
            </a:r>
            <a:r>
              <a:rPr lang="en-GB" sz="2400" kern="0" dirty="0"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 </a:t>
            </a:r>
            <a:r>
              <a:rPr lang="en-GB" sz="2400" kern="0" dirty="0" err="1"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keperluan</a:t>
            </a:r>
            <a:r>
              <a:rPr lang="en-GB" sz="2400" kern="0" dirty="0"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 </a:t>
            </a:r>
            <a:r>
              <a:rPr lang="en-GB" sz="2400" kern="0" dirty="0" err="1"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keperluan</a:t>
            </a:r>
            <a:r>
              <a:rPr lang="en-GB" sz="2400" kern="0" dirty="0"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 </a:t>
            </a:r>
            <a:r>
              <a:rPr lang="en-GB" sz="2400" kern="0" dirty="0" err="1"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bagi</a:t>
            </a:r>
            <a:r>
              <a:rPr lang="en-GB" sz="2400" kern="0" dirty="0"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 </a:t>
            </a:r>
            <a:r>
              <a:rPr lang="en-GB" sz="2400" kern="0" dirty="0" err="1"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sesuatu</a:t>
            </a:r>
            <a:r>
              <a:rPr lang="en-GB" sz="2400" kern="0" dirty="0"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 </a:t>
            </a:r>
            <a:r>
              <a:rPr lang="en-GB" sz="2400" kern="0" dirty="0" err="1"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sektor</a:t>
            </a:r>
            <a:endParaRPr lang="ms-MY" sz="2400" kern="0" dirty="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endParaRPr>
          </a:p>
        </p:txBody>
      </p:sp>
      <p:sp>
        <p:nvSpPr>
          <p:cNvPr id="5" name="Rectangle 4"/>
          <p:cNvSpPr/>
          <p:nvPr/>
        </p:nvSpPr>
        <p:spPr>
          <a:xfrm>
            <a:off x="899395" y="3866728"/>
            <a:ext cx="7272808" cy="1066800"/>
          </a:xfrm>
          <a:prstGeom prst="rect">
            <a:avLst/>
          </a:prstGeom>
          <a:solidFill>
            <a:srgbClr val="002060"/>
          </a:solidFill>
          <a:ln w="25400" cap="flat" cmpd="sng" algn="ctr">
            <a:solidFill>
              <a:sysClr val="window" lastClr="FFFFFF">
                <a:hueOff val="0"/>
                <a:satOff val="0"/>
                <a:lumOff val="0"/>
                <a:alphaOff val="0"/>
              </a:sysClr>
            </a:solidFill>
            <a:prstDash val="solid"/>
          </a:ln>
          <a:effectLst/>
        </p:spPr>
        <p:txBody>
          <a:bodyPr lIns="148064" tIns="148064" rIns="148064" bIns="148064" spcCol="1270" anchor="ctr"/>
          <a:lstStyle/>
          <a:p>
            <a:pPr lvl="0" algn="ctr" defTabSz="1155700">
              <a:lnSpc>
                <a:spcPct val="90000"/>
              </a:lnSpc>
              <a:spcAft>
                <a:spcPct val="35000"/>
              </a:spcAft>
              <a:defRPr/>
            </a:pPr>
            <a:r>
              <a:rPr lang="nn-NO"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Ada yang menjadi sebagai faktor kekuatan dan kedaulatan ummah</a:t>
            </a:r>
            <a:endParaRPr lang="ms-MY"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6" name="Rectangle 5"/>
          <p:cNvSpPr/>
          <p:nvPr/>
        </p:nvSpPr>
        <p:spPr>
          <a:xfrm>
            <a:off x="533400" y="241484"/>
            <a:ext cx="807720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2800" kern="0" noProof="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Keluasan</a:t>
            </a:r>
            <a:r>
              <a:rPr lang="en-GB" sz="2800" kern="0" noProof="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noProof="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Konsep</a:t>
            </a:r>
            <a:r>
              <a:rPr lang="en-GB" sz="2800" kern="0" noProof="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noProof="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Ilmu</a:t>
            </a:r>
            <a:r>
              <a:rPr lang="en-GB" sz="2800" kern="0" noProof="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noProof="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dalam</a:t>
            </a:r>
            <a:r>
              <a:rPr lang="en-GB" sz="2800" kern="0" noProof="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Islam</a:t>
            </a:r>
            <a:endParaRPr kumimoji="0" lang="en-MY" sz="2800" b="0" i="0" u="none" strike="noStrike" kern="0" cap="none" spc="0" normalizeH="0" baseline="0" noProof="0" dirty="0">
              <a:ln w="3175" cmpd="sng">
                <a:solidFill>
                  <a:schemeClr val="tx1"/>
                </a:solidFill>
                <a:prstDash val="solid"/>
              </a:ln>
              <a:effectLst>
                <a:glow rad="177800">
                  <a:schemeClr val="bg1"/>
                </a:glow>
                <a:outerShdw blurRad="63500" dir="3600000" algn="tl" rotWithShape="0">
                  <a:srgbClr val="000000">
                    <a:alpha val="70000"/>
                  </a:srgbClr>
                </a:outerShdw>
              </a:effectLst>
              <a:uLnTx/>
              <a:uFillTx/>
              <a:latin typeface="Arial"/>
            </a:endParaRPr>
          </a:p>
        </p:txBody>
      </p:sp>
      <p:sp>
        <p:nvSpPr>
          <p:cNvPr id="7" name="Flowchart: Document 6"/>
          <p:cNvSpPr/>
          <p:nvPr/>
        </p:nvSpPr>
        <p:spPr>
          <a:xfrm>
            <a:off x="2057400" y="5162128"/>
            <a:ext cx="6903434" cy="1219200"/>
          </a:xfrm>
          <a:prstGeom prst="flowChartDocumen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8100" cap="flat" cmpd="sng" algn="ctr">
            <a:solidFill>
              <a:srgbClr val="FF0000"/>
            </a:solidFill>
            <a:prstDash val="solid"/>
          </a:ln>
          <a:effectLst/>
        </p:spPr>
        <p:txBody>
          <a:bodyPr spcFirstLastPara="0" vert="horz" wrap="square" lIns="160039" tIns="160039" rIns="160039" bIns="160039" numCol="1" spcCol="1270" anchor="ctr" anchorCtr="0">
            <a:noAutofit/>
          </a:bodyPr>
          <a:lstStyle/>
          <a:p>
            <a:pPr lvl="0" algn="ctr" defTabSz="1111250">
              <a:lnSpc>
                <a:spcPct val="90000"/>
              </a:lnSpc>
              <a:spcBef>
                <a:spcPct val="0"/>
              </a:spcBef>
              <a:spcAft>
                <a:spcPct val="35000"/>
              </a:spcAft>
            </a:pPr>
            <a:r>
              <a:rPr lang="ms-MY" sz="2400" kern="0" dirty="0" smtClean="0">
                <a:ln>
                  <a:solidFill>
                    <a:sysClr val="windowText" lastClr="000000"/>
                  </a:solidFill>
                </a:ln>
                <a:solidFill>
                  <a:sysClr val="windowText" lastClr="000000"/>
                </a:solidFill>
                <a:latin typeface="Arial"/>
              </a:rPr>
              <a:t>Mencari ilmu adalah tanpa sempadan, </a:t>
            </a:r>
          </a:p>
          <a:p>
            <a:pPr lvl="0" algn="ctr" defTabSz="1111250">
              <a:lnSpc>
                <a:spcPct val="90000"/>
              </a:lnSpc>
              <a:spcBef>
                <a:spcPct val="0"/>
              </a:spcBef>
              <a:spcAft>
                <a:spcPct val="35000"/>
              </a:spcAft>
            </a:pPr>
            <a:r>
              <a:rPr lang="ms-MY" sz="2400" kern="0" dirty="0" smtClean="0">
                <a:ln>
                  <a:solidFill>
                    <a:sysClr val="windowText" lastClr="000000"/>
                  </a:solidFill>
                </a:ln>
                <a:solidFill>
                  <a:sysClr val="windowText" lastClr="000000"/>
                </a:solidFill>
                <a:latin typeface="Arial"/>
              </a:rPr>
              <a:t>tempoh dan batas</a:t>
            </a:r>
            <a:endParaRPr kumimoji="0" lang="en-MY" sz="2400" b="0" i="0" u="none" strike="noStrike" kern="0" cap="none" spc="0" normalizeH="0" baseline="0" noProof="0" dirty="0" smtClean="0">
              <a:ln>
                <a:solidFill>
                  <a:sysClr val="windowText" lastClr="000000"/>
                </a:solidFill>
              </a:ln>
              <a:solidFill>
                <a:sysClr val="windowText" lastClr="000000"/>
              </a:solidFill>
              <a:effectLst/>
              <a:uLnTx/>
              <a:uFillTx/>
              <a:latin typeface="Arial"/>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84202"/>
            <a:ext cx="7643866" cy="553998"/>
          </a:xfrm>
          <a:prstGeom prst="rect">
            <a:avLst/>
          </a:prstGeom>
        </p:spPr>
        <p:txBody>
          <a:bodyPr wrap="square">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4805065"/>
            <a:ext cx="9144000" cy="646331"/>
          </a:xfrm>
          <a:prstGeom prst="rect">
            <a:avLst/>
          </a:prstGeom>
          <a:solidFill>
            <a:schemeClr val="bg1">
              <a:alpha val="4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ms-MY" sz="2800" i="1" dirty="0"/>
              <a:t>Ajarkanlah pesakit-pesakit nazak kamu dengan </a:t>
            </a:r>
            <a:r>
              <a:rPr lang="ar-EG" sz="3600" b="1" i="1" dirty="0">
                <a:solidFill>
                  <a:srgbClr val="FFFF00"/>
                </a:solidFill>
                <a:effectLst>
                  <a:glow rad="101600">
                    <a:schemeClr val="tx1">
                      <a:alpha val="60000"/>
                    </a:schemeClr>
                  </a:glow>
                </a:effectLst>
              </a:rPr>
              <a:t>لاإله إلا الله</a:t>
            </a:r>
            <a:endParaRPr lang="en-US" b="1" dirty="0">
              <a:ln>
                <a:solidFill>
                  <a:sysClr val="windowText" lastClr="000000"/>
                </a:solidFill>
              </a:ln>
              <a:solidFill>
                <a:srgbClr val="FFFF00"/>
              </a:solidFill>
              <a:effectLst>
                <a:glow rad="101600">
                  <a:schemeClr val="tx1">
                    <a:alpha val="60000"/>
                  </a:schemeClr>
                </a:glow>
              </a:effectLst>
              <a:latin typeface="Arial Black" pitchFamily="34" charset="0"/>
            </a:endParaRPr>
          </a:p>
        </p:txBody>
      </p:sp>
      <p:sp>
        <p:nvSpPr>
          <p:cNvPr id="5" name="Rectangle 4"/>
          <p:cNvSpPr/>
          <p:nvPr/>
        </p:nvSpPr>
        <p:spPr>
          <a:xfrm>
            <a:off x="179512" y="1877923"/>
            <a:ext cx="8784976" cy="830997"/>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لَقِّنُوا مَوْتَاكُم لَا إلَهَ إلَّا اللهُ</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32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3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رواه مسلم</a:t>
            </a:r>
            <a:r>
              <a:rPr lang="en-US" sz="32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ms-MY" sz="2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260648"/>
            <a:ext cx="8077200"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32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Tuntutan</a:t>
            </a:r>
            <a:r>
              <a:rPr lang="en-GB" sz="32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32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menuntut</a:t>
            </a:r>
            <a:r>
              <a:rPr lang="en-GB" sz="32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32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Ilmu</a:t>
            </a:r>
            <a:endParaRPr kumimoji="0" lang="en-MY" sz="3200" b="0" i="0" u="none" strike="noStrike" kern="0" cap="none" spc="0" normalizeH="0" baseline="0" noProof="0" dirty="0">
              <a:ln w="3175" cmpd="sng">
                <a:solidFill>
                  <a:schemeClr val="tx1"/>
                </a:solidFill>
                <a:prstDash val="solid"/>
              </a:ln>
              <a:effectLst>
                <a:glow rad="177800">
                  <a:schemeClr val="bg1"/>
                </a:glow>
                <a:outerShdw blurRad="63500" dir="3600000" algn="tl" rotWithShape="0">
                  <a:srgbClr val="000000">
                    <a:alpha val="70000"/>
                  </a:srgbClr>
                </a:outerShdw>
              </a:effectLst>
              <a:uLnTx/>
              <a:uFillTx/>
              <a:latin typeface="Arial"/>
            </a:endParaRPr>
          </a:p>
        </p:txBody>
      </p:sp>
      <p:sp>
        <p:nvSpPr>
          <p:cNvPr id="4" name="Rectangle 3"/>
          <p:cNvSpPr/>
          <p:nvPr/>
        </p:nvSpPr>
        <p:spPr>
          <a:xfrm>
            <a:off x="457200" y="1752600"/>
            <a:ext cx="7582037" cy="1323325"/>
          </a:xfrm>
          <a:prstGeom prst="rect">
            <a:avLst/>
          </a:prstGeom>
          <a:gradFill rotWithShape="1">
            <a:gsLst>
              <a:gs pos="0">
                <a:srgbClr val="C00000">
                  <a:tint val="50000"/>
                  <a:satMod val="300000"/>
                </a:srgbClr>
              </a:gs>
              <a:gs pos="35000">
                <a:srgbClr val="C00000">
                  <a:tint val="37000"/>
                  <a:satMod val="300000"/>
                </a:srgbClr>
              </a:gs>
              <a:gs pos="100000">
                <a:srgbClr val="C00000">
                  <a:tint val="15000"/>
                  <a:satMod val="350000"/>
                </a:srgbClr>
              </a:gs>
            </a:gsLst>
            <a:lin ang="16200000" scaled="1"/>
          </a:gradFill>
          <a:ln w="38100" cap="flat" cmpd="sng" algn="ctr">
            <a:solidFill>
              <a:srgbClr val="C00000">
                <a:shade val="95000"/>
                <a:satMod val="105000"/>
              </a:srgbClr>
            </a:solidFill>
            <a:prstDash val="solid"/>
          </a:ln>
          <a:effectLst>
            <a:outerShdw blurRad="40000" dist="20000" dir="5400000" rotWithShape="0">
              <a:srgbClr val="000000">
                <a:alpha val="38000"/>
              </a:srgbClr>
            </a:outerShdw>
          </a:effectLst>
        </p:spPr>
        <p:txBody>
          <a:bodyPr lIns="152235" tIns="152235" rIns="1668724" bIns="152235" spcCol="127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algn="ctr" defTabSz="1244600" fontAlgn="auto">
              <a:lnSpc>
                <a:spcPct val="90000"/>
              </a:lnSpc>
              <a:spcAft>
                <a:spcPct val="35000"/>
              </a:spcAft>
              <a:defRPr/>
            </a:pPr>
            <a:r>
              <a:rPr lang="en-GB" sz="2400" dirty="0" err="1"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Tuntutan</a:t>
            </a:r>
            <a:r>
              <a:rPr lang="en-GB" sz="2400" dirty="0"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belajar</a:t>
            </a:r>
            <a:r>
              <a:rPr lang="en-GB" sz="2400" dirty="0"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adalah</a:t>
            </a:r>
            <a:r>
              <a:rPr lang="en-GB" sz="2400" dirty="0"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sepanjang</a:t>
            </a:r>
            <a:r>
              <a:rPr lang="en-GB" sz="2400" dirty="0"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r>
              <a:rPr lang="en-GB" sz="2400" dirty="0" err="1"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hayat</a:t>
            </a:r>
            <a:r>
              <a:rPr lang="en-GB" sz="2400" dirty="0"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 </a:t>
            </a:r>
            <a:endParaRPr kumimoji="0" lang="en-MY" sz="2400" b="0" i="0" u="none" strike="noStrike" kern="1200" cap="none" spc="0" normalizeH="0" baseline="0" noProof="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uLnTx/>
              <a:uFillTx/>
              <a:latin typeface="Arial"/>
            </a:endParaRPr>
          </a:p>
        </p:txBody>
      </p:sp>
      <p:sp>
        <p:nvSpPr>
          <p:cNvPr id="5" name="Freeform 4"/>
          <p:cNvSpPr/>
          <p:nvPr/>
        </p:nvSpPr>
        <p:spPr>
          <a:xfrm>
            <a:off x="745234" y="4793581"/>
            <a:ext cx="7848872" cy="1174372"/>
          </a:xfrm>
          <a:custGeom>
            <a:avLst/>
            <a:gdLst>
              <a:gd name="connsiteX0" fmla="*/ 0 w 6732748"/>
              <a:gd name="connsiteY0" fmla="*/ 155537 h 1555372"/>
              <a:gd name="connsiteX1" fmla="*/ 155537 w 6732748"/>
              <a:gd name="connsiteY1" fmla="*/ 0 h 1555372"/>
              <a:gd name="connsiteX2" fmla="*/ 6577211 w 6732748"/>
              <a:gd name="connsiteY2" fmla="*/ 0 h 1555372"/>
              <a:gd name="connsiteX3" fmla="*/ 6732748 w 6732748"/>
              <a:gd name="connsiteY3" fmla="*/ 155537 h 1555372"/>
              <a:gd name="connsiteX4" fmla="*/ 6732748 w 6732748"/>
              <a:gd name="connsiteY4" fmla="*/ 1399835 h 1555372"/>
              <a:gd name="connsiteX5" fmla="*/ 6577211 w 6732748"/>
              <a:gd name="connsiteY5" fmla="*/ 1555372 h 1555372"/>
              <a:gd name="connsiteX6" fmla="*/ 155537 w 6732748"/>
              <a:gd name="connsiteY6" fmla="*/ 1555372 h 1555372"/>
              <a:gd name="connsiteX7" fmla="*/ 0 w 6732748"/>
              <a:gd name="connsiteY7" fmla="*/ 1399835 h 1555372"/>
              <a:gd name="connsiteX8" fmla="*/ 0 w 6732748"/>
              <a:gd name="connsiteY8" fmla="*/ 155537 h 15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2748" h="1555372">
                <a:moveTo>
                  <a:pt x="0" y="155537"/>
                </a:moveTo>
                <a:cubicBezTo>
                  <a:pt x="0" y="69636"/>
                  <a:pt x="69636" y="0"/>
                  <a:pt x="155537" y="0"/>
                </a:cubicBezTo>
                <a:lnTo>
                  <a:pt x="6577211" y="0"/>
                </a:lnTo>
                <a:cubicBezTo>
                  <a:pt x="6663112" y="0"/>
                  <a:pt x="6732748" y="69636"/>
                  <a:pt x="6732748" y="155537"/>
                </a:cubicBezTo>
                <a:lnTo>
                  <a:pt x="6732748" y="1399835"/>
                </a:lnTo>
                <a:cubicBezTo>
                  <a:pt x="6732748" y="1485736"/>
                  <a:pt x="6663112" y="1555372"/>
                  <a:pt x="6577211" y="1555372"/>
                </a:cubicBezTo>
                <a:lnTo>
                  <a:pt x="155537" y="1555372"/>
                </a:lnTo>
                <a:cubicBezTo>
                  <a:pt x="69636" y="1555372"/>
                  <a:pt x="0" y="1485736"/>
                  <a:pt x="0" y="1399835"/>
                </a:cubicBezTo>
                <a:lnTo>
                  <a:pt x="0" y="155537"/>
                </a:lnTo>
                <a:close/>
              </a:path>
            </a:pathLst>
          </a:custGeom>
          <a:ln/>
        </p:spPr>
        <p:style>
          <a:lnRef idx="1">
            <a:schemeClr val="accent4"/>
          </a:lnRef>
          <a:fillRef idx="2">
            <a:schemeClr val="accent4"/>
          </a:fillRef>
          <a:effectRef idx="1">
            <a:schemeClr val="accent4"/>
          </a:effectRef>
          <a:fontRef idx="minor">
            <a:schemeClr val="dk1"/>
          </a:fontRef>
        </p:style>
        <p:txBody>
          <a:bodyPr lIns="288000" tIns="152235" rIns="1476000" bIns="152235" spcCol="127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algn="ctr" defTabSz="1244600" fontAlgn="auto">
              <a:lnSpc>
                <a:spcPct val="90000"/>
              </a:lnSpc>
              <a:spcAft>
                <a:spcPct val="35000"/>
              </a:spcAft>
              <a:defRPr/>
            </a:pP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Banyak</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a:t>
            </a: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disediakan</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a:t>
            </a: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tempat</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a:t>
            </a: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menuntut</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a:t>
            </a: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ilmu</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a:t>
            </a: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seperti</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di masjid, </a:t>
            </a: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surau</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 </a:t>
            </a: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atau</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media </a:t>
            </a: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cetak</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a:t>
            </a: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dan</a:t>
            </a:r>
            <a:r>
              <a:rPr lang="en-GB"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 </a:t>
            </a:r>
            <a:r>
              <a:rPr lang="en-GB" sz="2400" dirty="0" err="1"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elektronik</a:t>
            </a:r>
            <a:endParaRPr kumimoji="0" lang="en-MY" sz="2400" b="0" i="0" u="none" strike="noStrike" kern="1200" cap="none" spc="0" normalizeH="0" baseline="0" noProof="0" dirty="0">
              <a:ln w="3175" cmpd="sng">
                <a:solidFill>
                  <a:srgbClr val="FFC000"/>
                </a:solidFill>
                <a:prstDash val="solid"/>
              </a:ln>
              <a:solidFill>
                <a:srgbClr val="FFFFFF"/>
              </a:solidFill>
              <a:effectLst>
                <a:glow rad="101600">
                  <a:srgbClr val="151515">
                    <a:alpha val="60000"/>
                  </a:srgbClr>
                </a:glow>
                <a:outerShdw blurRad="63500" dir="3600000" algn="tl" rotWithShape="0">
                  <a:srgbClr val="000000">
                    <a:alpha val="70000"/>
                  </a:srgbClr>
                </a:outerShdw>
              </a:effectLst>
              <a:uLnTx/>
              <a:uFillTx/>
              <a:latin typeface="Arial"/>
            </a:endParaRPr>
          </a:p>
        </p:txBody>
      </p:sp>
      <p:sp>
        <p:nvSpPr>
          <p:cNvPr id="6" name="Freeform 5"/>
          <p:cNvSpPr/>
          <p:nvPr/>
        </p:nvSpPr>
        <p:spPr>
          <a:xfrm>
            <a:off x="6875042" y="2759845"/>
            <a:ext cx="1357535" cy="2264161"/>
          </a:xfrm>
          <a:custGeom>
            <a:avLst/>
            <a:gdLst>
              <a:gd name="connsiteX0" fmla="*/ 0 w 1010992"/>
              <a:gd name="connsiteY0" fmla="*/ 556046 h 1010992"/>
              <a:gd name="connsiteX1" fmla="*/ 227473 w 1010992"/>
              <a:gd name="connsiteY1" fmla="*/ 556046 h 1010992"/>
              <a:gd name="connsiteX2" fmla="*/ 227473 w 1010992"/>
              <a:gd name="connsiteY2" fmla="*/ 0 h 1010992"/>
              <a:gd name="connsiteX3" fmla="*/ 783519 w 1010992"/>
              <a:gd name="connsiteY3" fmla="*/ 0 h 1010992"/>
              <a:gd name="connsiteX4" fmla="*/ 783519 w 1010992"/>
              <a:gd name="connsiteY4" fmla="*/ 556046 h 1010992"/>
              <a:gd name="connsiteX5" fmla="*/ 1010992 w 1010992"/>
              <a:gd name="connsiteY5" fmla="*/ 556046 h 1010992"/>
              <a:gd name="connsiteX6" fmla="*/ 505496 w 1010992"/>
              <a:gd name="connsiteY6" fmla="*/ 1010992 h 1010992"/>
              <a:gd name="connsiteX7" fmla="*/ 0 w 1010992"/>
              <a:gd name="connsiteY7" fmla="*/ 556046 h 10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992" h="1010992">
                <a:moveTo>
                  <a:pt x="0" y="556046"/>
                </a:moveTo>
                <a:lnTo>
                  <a:pt x="227473" y="556046"/>
                </a:lnTo>
                <a:lnTo>
                  <a:pt x="227473" y="0"/>
                </a:lnTo>
                <a:lnTo>
                  <a:pt x="783519" y="0"/>
                </a:lnTo>
                <a:lnTo>
                  <a:pt x="783519" y="556046"/>
                </a:lnTo>
                <a:lnTo>
                  <a:pt x="1010992" y="556046"/>
                </a:lnTo>
                <a:lnTo>
                  <a:pt x="505496" y="1010992"/>
                </a:lnTo>
                <a:lnTo>
                  <a:pt x="0" y="556046"/>
                </a:lnTo>
                <a:close/>
              </a:path>
            </a:pathLst>
          </a:custGeom>
          <a:solidFill>
            <a:sysClr val="window" lastClr="FFFFFF"/>
          </a:solidFill>
          <a:ln w="25400" cap="flat" cmpd="sng" algn="ctr">
            <a:solidFill>
              <a:srgbClr val="C00000"/>
            </a:solidFill>
            <a:prstDash val="solid"/>
          </a:ln>
          <a:effectLst>
            <a:reflection blurRad="6350" stA="52000" endA="300" endPos="35000" dir="5400000" sy="-100000" algn="bl" rotWithShape="0"/>
          </a:effectLst>
        </p:spPr>
        <p:txBody>
          <a:bodyPr lIns="273193" rIns="273193" bIns="295941" spcCol="127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1600200" fontAlgn="auto">
              <a:lnSpc>
                <a:spcPct val="90000"/>
              </a:lnSpc>
              <a:spcAft>
                <a:spcPct val="35000"/>
              </a:spcAft>
              <a:defRPr/>
            </a:pPr>
            <a:endParaRPr lang="en-MY" sz="360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mn-cs"/>
            </a:endParaRPr>
          </a:p>
        </p:txBody>
      </p:sp>
      <p:sp>
        <p:nvSpPr>
          <p:cNvPr id="7" name="Rectangle 6"/>
          <p:cNvSpPr/>
          <p:nvPr/>
        </p:nvSpPr>
        <p:spPr>
          <a:xfrm>
            <a:off x="647838" y="3232344"/>
            <a:ext cx="6227204" cy="1200329"/>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algn="ctr" fontAlgn="auto">
              <a:spcBef>
                <a:spcPts val="0"/>
              </a:spcBef>
              <a:spcAft>
                <a:spcPts val="0"/>
              </a:spcAft>
              <a:defRPr/>
            </a:pP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Pembacaan</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mentadabbur</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pemerhatian</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atau</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daripada</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Ibrah</a:t>
            </a:r>
            <a:endPar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a:p>
            <a:pPr lvl="0" algn="ctr" fontAlgn="auto">
              <a:spcBef>
                <a:spcPts val="0"/>
              </a:spcBef>
              <a:spcAft>
                <a:spcPts val="0"/>
              </a:spcAft>
              <a:defRPr/>
            </a:pPr>
            <a:endParaRPr kumimoji="0" lang="en-MY" sz="2400" b="0" i="0" u="none" strike="noStrike" kern="0" cap="none" spc="0" normalizeH="0" baseline="0" noProof="0" dirty="0">
              <a:ln w="3175" cmpd="sng">
                <a:solidFill>
                  <a:srgbClr val="FFFF00"/>
                </a:solidFill>
                <a:prstDash val="solid"/>
              </a:ln>
              <a:solidFill>
                <a:srgbClr val="FFFF00"/>
              </a:solidFill>
              <a:effectLst>
                <a:glow rad="101600">
                  <a:srgbClr val="151515">
                    <a:alpha val="60000"/>
                  </a:srgbClr>
                </a:glow>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325575" y="4343400"/>
            <a:ext cx="7471583" cy="1143000"/>
          </a:xfrm>
          <a:prstGeom prst="roundRect">
            <a:avLst/>
          </a:prstGeom>
          <a:gradFill rotWithShape="1">
            <a:gsLst>
              <a:gs pos="0">
                <a:srgbClr val="005BD3">
                  <a:tint val="50000"/>
                  <a:satMod val="300000"/>
                </a:srgbClr>
              </a:gs>
              <a:gs pos="35000">
                <a:srgbClr val="005BD3">
                  <a:tint val="37000"/>
                  <a:satMod val="300000"/>
                </a:srgbClr>
              </a:gs>
              <a:gs pos="100000">
                <a:srgbClr val="005BD3">
                  <a:tint val="15000"/>
                  <a:satMod val="350000"/>
                </a:srgbClr>
              </a:gs>
            </a:gsLst>
            <a:lin ang="16200000" scaled="1"/>
          </a:gradFill>
          <a:ln w="9525" cap="flat" cmpd="sng" algn="ctr">
            <a:solidFill>
              <a:srgbClr val="005BD3">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32004" rIns="0" bIns="32004" numCol="1" spcCol="1270" anchor="ctr" anchorCtr="0">
            <a:noAutofit/>
          </a:bodyPr>
          <a:lstStyle/>
          <a:p>
            <a:pPr lvl="0" algn="ctr" defTabSz="1066800">
              <a:lnSpc>
                <a:spcPct val="90000"/>
              </a:lnSpc>
              <a:spcBef>
                <a:spcPct val="0"/>
              </a:spcBef>
              <a:spcAft>
                <a:spcPct val="35000"/>
              </a:spcAft>
            </a:pPr>
            <a:r>
              <a:rPr lang="sv-SE" sz="2300" dirty="0" smtClean="0">
                <a:ln w="3175" cmpd="sng">
                  <a:solidFill>
                    <a:srgbClr val="00349E">
                      <a:lumMod val="50000"/>
                    </a:srgbClr>
                  </a:solidFill>
                  <a:prstDash val="solid"/>
                </a:ln>
                <a:solidFill>
                  <a:srgbClr val="002060"/>
                </a:solidFill>
                <a:effectLst>
                  <a:outerShdw blurRad="63500" dir="3600000" algn="tl" rotWithShape="0">
                    <a:srgbClr val="000000">
                      <a:alpha val="70000"/>
                    </a:srgbClr>
                  </a:outerShdw>
                </a:effectLst>
                <a:latin typeface="Arial"/>
              </a:rPr>
              <a:t>Jadikan ilmu sebagai manfaat untuk diamalkan bagi mengukuhkan akidah, amal soleh dan meningkatkan kualiti hidup.</a:t>
            </a:r>
            <a:endParaRPr lang="sv-SE" sz="2300" dirty="0">
              <a:ln w="3175" cmpd="sng">
                <a:solidFill>
                  <a:srgbClr val="00349E">
                    <a:lumMod val="50000"/>
                  </a:srgbClr>
                </a:solidFill>
                <a:prstDash val="solid"/>
              </a:ln>
              <a:solidFill>
                <a:srgbClr val="002060"/>
              </a:solidFill>
              <a:effectLst>
                <a:outerShdw blurRad="63500" dir="3600000" algn="tl" rotWithShape="0">
                  <a:srgbClr val="000000">
                    <a:alpha val="70000"/>
                  </a:srgbClr>
                </a:outerShdw>
              </a:effectLst>
              <a:latin typeface="Arial"/>
            </a:endParaRPr>
          </a:p>
        </p:txBody>
      </p:sp>
      <p:sp>
        <p:nvSpPr>
          <p:cNvPr id="4" name="Pentagon 3"/>
          <p:cNvSpPr/>
          <p:nvPr/>
        </p:nvSpPr>
        <p:spPr>
          <a:xfrm>
            <a:off x="228600" y="1447800"/>
            <a:ext cx="6900041" cy="1295400"/>
          </a:xfrm>
          <a:prstGeom prst="homePlate">
            <a:avLst/>
          </a:prstGeom>
          <a:gradFill rotWithShape="1">
            <a:gsLst>
              <a:gs pos="0">
                <a:srgbClr val="00349E">
                  <a:shade val="51000"/>
                  <a:satMod val="130000"/>
                </a:srgbClr>
              </a:gs>
              <a:gs pos="80000">
                <a:srgbClr val="00349E">
                  <a:shade val="93000"/>
                  <a:satMod val="130000"/>
                </a:srgbClr>
              </a:gs>
              <a:gs pos="100000">
                <a:srgbClr val="00349E">
                  <a:shade val="94000"/>
                  <a:satMod val="135000"/>
                </a:srgbClr>
              </a:gs>
            </a:gsLst>
            <a:lin ang="16200000" scaled="0"/>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spcFirstLastPara="0" vert="horz" wrap="square" lIns="72000" tIns="32004" rIns="72000" bIns="32004" numCol="1" spcCol="1270" anchor="ctr" anchorCtr="0">
            <a:noAutofit/>
          </a:bodyPr>
          <a:lstStyle/>
          <a:p>
            <a:pPr lvl="0" algn="ctr" defTabSz="1066800">
              <a:lnSpc>
                <a:spcPct val="90000"/>
              </a:lnSpc>
              <a:spcBef>
                <a:spcPct val="0"/>
              </a:spcBef>
              <a:spcAft>
                <a:spcPct val="35000"/>
              </a:spcAft>
            </a:pPr>
            <a:r>
              <a:rPr lang="sv-SE"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Seperti menolong orang tua, memahirkan bacaan al Quran,  mengikuti kelas tambahan, kuliah agama dan sebagainya</a:t>
            </a:r>
            <a:endParaRPr kumimoji="0" lang="en-MY" sz="2400" b="0" i="0" u="none" strike="noStrike" kern="120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5" name="Freeform 8"/>
          <p:cNvSpPr/>
          <p:nvPr/>
        </p:nvSpPr>
        <p:spPr>
          <a:xfrm>
            <a:off x="1295400" y="3048000"/>
            <a:ext cx="7501758" cy="1140031"/>
          </a:xfrm>
          <a:prstGeom prst="round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spcFirstLastPara="0" vert="horz" wrap="square" lIns="160978" tIns="160978" rIns="160978" bIns="160978" numCol="1" spcCol="1270" anchor="ctr" anchorCtr="0">
            <a:noAutofit/>
          </a:bodyPr>
          <a:lstStyle/>
          <a:p>
            <a:pPr lvl="0" algn="ctr" defTabSz="1244600">
              <a:lnSpc>
                <a:spcPct val="90000"/>
              </a:lnSpc>
              <a:spcBef>
                <a:spcPct val="0"/>
              </a:spcBef>
              <a:spcAft>
                <a:spcPct val="35000"/>
              </a:spcAft>
            </a:pPr>
            <a:r>
              <a:rPr lang="en-US" sz="2400" dirty="0" err="1"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Jadilah</a:t>
            </a:r>
            <a:r>
              <a:rPr lang="en-US" sz="240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muslim</a:t>
            </a:r>
            <a:r>
              <a:rPr lang="en-US" sz="240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hebat</a:t>
            </a:r>
            <a:r>
              <a:rPr lang="en-US" sz="240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menguasai</a:t>
            </a:r>
            <a:r>
              <a:rPr lang="en-US" sz="240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ilmu</a:t>
            </a:r>
            <a:r>
              <a:rPr lang="en-US" sz="240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fardhu</a:t>
            </a:r>
            <a:r>
              <a:rPr lang="en-US" sz="240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ain</a:t>
            </a:r>
            <a:r>
              <a:rPr lang="en-US" sz="240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dan</a:t>
            </a:r>
            <a:r>
              <a:rPr lang="en-US" sz="240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 </a:t>
            </a:r>
            <a:r>
              <a:rPr lang="en-US" sz="2400" dirty="0" err="1"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kifayah</a:t>
            </a:r>
            <a:r>
              <a:rPr lang="en-US" sz="240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a:t>
            </a:r>
            <a:endParaRPr lang="en-MY" sz="2400" kern="1200" dirty="0">
              <a:ln w="3175" cmpd="sng">
                <a:solidFill>
                  <a:srgbClr val="002060"/>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Rectangle 5"/>
          <p:cNvSpPr/>
          <p:nvPr/>
        </p:nvSpPr>
        <p:spPr>
          <a:xfrm>
            <a:off x="1230340" y="76200"/>
            <a:ext cx="6694460" cy="1015663"/>
          </a:xfrm>
          <a:prstGeom prst="rect">
            <a:avLst/>
          </a:prstGeom>
        </p:spPr>
        <p:txBody>
          <a:bodyPr wrap="none">
            <a:spAutoFit/>
          </a:bodyPr>
          <a:lstStyle/>
          <a:p>
            <a:pPr lvl="0" algn="ctr">
              <a:defRPr/>
            </a:pP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Penuhi</a:t>
            </a:r>
            <a:r>
              <a:rPr lang="en-GB" sz="30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waktu</a:t>
            </a:r>
            <a:r>
              <a:rPr lang="en-GB" sz="30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cuti</a:t>
            </a:r>
            <a:r>
              <a:rPr lang="en-GB" sz="30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dan</a:t>
            </a:r>
            <a:r>
              <a:rPr lang="en-GB" sz="30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lapang</a:t>
            </a:r>
            <a:r>
              <a:rPr lang="en-GB" sz="30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dengan</a:t>
            </a:r>
            <a:r>
              <a:rPr lang="en-GB" sz="30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p>
          <a:p>
            <a:pPr lvl="0" algn="ctr">
              <a:defRPr/>
            </a:pP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aktiviti</a:t>
            </a:r>
            <a:r>
              <a:rPr lang="en-GB" sz="30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sehat</a:t>
            </a:r>
            <a:r>
              <a:rPr lang="en-GB" sz="30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dan</a:t>
            </a:r>
            <a:r>
              <a:rPr lang="en-GB" sz="30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30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berfaedah</a:t>
            </a:r>
            <a:endParaRPr lang="en-MY" sz="30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76235"/>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Mujaadilah</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11:</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277142"/>
            <a:ext cx="8991600" cy="2308324"/>
          </a:xfrm>
          <a:prstGeom prst="rect">
            <a:avLst/>
          </a:prstGeom>
          <a:solidFill>
            <a:schemeClr val="bg1">
              <a:alpha val="45000"/>
            </a:schemeClr>
          </a:solidFill>
        </p:spPr>
        <p:txBody>
          <a:bodyPr wrap="square">
            <a:spAutoFit/>
          </a:bodyPr>
          <a:lstStyle/>
          <a:p>
            <a:pPr algn="ctr"/>
            <a:r>
              <a:rPr lang="ms-MY" sz="2400" dirty="0"/>
              <a:t>“Wahai orang yang beriman! Apabila kamu diminta memberi lapang dalam majlis, maka lapangkanlah, nescaya Allah akan melapangkan untuk kamu. Dan apabila diminta kamu bangun maka bangunlah, supaya Allah meninggikan orang yang beriman di antara kamu, dan juga orang yang diberi ilmu pengetahuan akan darjat. Dan Allah Maha Mengetahui tentang apa yang kamu lakukan”.</a:t>
            </a:r>
            <a:endParaRPr lang="en-MY" sz="2400" dirty="0"/>
          </a:p>
        </p:txBody>
      </p:sp>
      <p:sp>
        <p:nvSpPr>
          <p:cNvPr id="5" name="Rectangle 4"/>
          <p:cNvSpPr/>
          <p:nvPr/>
        </p:nvSpPr>
        <p:spPr>
          <a:xfrm>
            <a:off x="286073" y="1390233"/>
            <a:ext cx="8534399" cy="2800767"/>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يَا أَيُّهَا الَّذِينَ آمَنُوا إِذَا قِيلَ لَكُمْ تَفَسَّحُوا فِي الْمَجَالِسِ فَافْسَحُوا يَفْسَحِ اللَّهُ لَكُمْ ۖ وَإِذَا قِيلَ انشُزُوا فَانشُزُوا يَرْفَعِ اللَّهُ الَّذِينَ آمَنُوا مِنكُمْ وَالَّذِينَ أُوتُوا الْعِلْمَ دَرَجَاتٍ ۚ وَاللَّهُ بِمَا تَعْمَلُونَ خَبِيرٌ</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0040" y="1556792"/>
            <a:ext cx="8388424" cy="2800767"/>
          </a:xfrm>
          <a:prstGeom prst="rect">
            <a:avLst/>
          </a:prstGeom>
          <a:solidFill>
            <a:schemeClr val="bg1">
              <a:alpha val="49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لِـىْ وَلَكُمْ فِيْ الْكِتَابِ وَالسُّنَّة، وَنَفَعَنِيْ وَإِيَّاكُمْ بِالْآيَاتِ وَالْحِكْمَة، أَقُوْلُ قَوْلِـى هَذَا وَأَسْتَغْفِرُ اللهَ الْعَظِـْيمَ لِـىْ وَلَكُمْ، وَلـِسَائِرِ الْمُسْلِمِيْنَ وَالْـمُسْلِمَاتِ، وَالْـمُؤْمِنِيْنَ وَالْـمُؤْمِنَاتِ فَاسْتَغْفِرُوْهُ، إِنَّهُو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5655528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236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796753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278303"/>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678503"/>
            <a:ext cx="9144000" cy="2215991"/>
          </a:xfrm>
          <a:prstGeom prst="rect">
            <a:avLst/>
          </a:prstGeom>
          <a:no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16903"/>
            <a:ext cx="91440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6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152400"/>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52362"/>
            <a:ext cx="9144000" cy="1754326"/>
          </a:xfrm>
          <a:prstGeom prst="rect">
            <a:avLst/>
          </a:prstGeom>
          <a:solidFill>
            <a:schemeClr val="bg1">
              <a:alpha val="33000"/>
            </a:schemeClr>
          </a:solidFill>
        </p:spPr>
        <p:txBody>
          <a:bodyPr wrap="square">
            <a:spAutoFit/>
          </a:bodyPr>
          <a:lstStyle/>
          <a:p>
            <a:pPr algn="ct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157007"/>
            <a:ext cx="9144000" cy="169277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0"/>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559002"/>
            <a:ext cx="9144000" cy="1569660"/>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سَيِّدِنَا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مُحَمَّدٍ وَعَلَى آلِهِ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وَاَصْحَابِهِ   وَأَتْبَاعِهِ إلَى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يَوْمِ الدِّيْنِ.</a:t>
            </a:r>
            <a:endParaRPr lang="ms-MY" sz="4800"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46138"/>
            <a:ext cx="9144000" cy="209288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orang-orang yang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kebaikan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208057"/>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224570"/>
            <a:ext cx="9144000" cy="129266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600" b="1" dirty="0" smtClean="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600" b="1" dirty="0">
              <a:ln w="18415" cmpd="sng">
                <a:solidFill>
                  <a:sysClr val="windowText" lastClr="000000"/>
                </a:solidFill>
                <a:prstDash val="solid"/>
              </a:ln>
              <a:solidFill>
                <a:srgbClr val="FFFFFF"/>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2012032"/>
            <a:ext cx="9144000" cy="1631216"/>
          </a:xfrm>
          <a:prstGeom prst="rect">
            <a:avLst/>
          </a:prstGeom>
          <a:solidFill>
            <a:schemeClr val="bg1">
              <a:alpha val="50000"/>
            </a:schemeClr>
          </a:solidFill>
        </p:spPr>
        <p:txBody>
          <a:bodyPr wrap="square">
            <a:spAutoFit/>
          </a:bodyPr>
          <a:lstStyle/>
          <a:p>
            <a:pPr algn="ctr" rtl="1"/>
            <a:r>
              <a:rPr lang="ar-EG"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a:t>
            </a:r>
            <a:endPar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تُفْلِحُوْنَ.</a:t>
            </a:r>
            <a:endPar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28662" y="762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667000"/>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5406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091863"/>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28662" y="116632"/>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924944"/>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فِيْهِمَا لَأَتَوْهُمَا 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725144"/>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268760"/>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srcRect/>
          <a:stretch>
            <a:fillRect/>
          </a:stretch>
        </p:blipFill>
        <p:spPr bwMode="auto">
          <a:xfrm>
            <a:off x="179512" y="1143000"/>
            <a:ext cx="8830566" cy="3212412"/>
          </a:xfrm>
          <a:prstGeom prst="rect">
            <a:avLst/>
          </a:prstGeom>
          <a:noFill/>
          <a:ln w="9525">
            <a:noFill/>
            <a:miter lim="800000"/>
            <a:headEnd/>
            <a:tailEnd/>
          </a:ln>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549676"/>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3568" y="22860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200" dirty="0"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200" dirty="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8600" y="2011740"/>
            <a:ext cx="8686800" cy="830997"/>
          </a:xfrm>
          <a:prstGeom prst="rect">
            <a:avLst/>
          </a:prstGeom>
          <a:solidFill>
            <a:schemeClr val="lt1">
              <a:alpha val="65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 صَلَّى عَلَىَّ وَاْحِدَةً صَلَّى اللهٌ عَلَيْهِ بِهَا عَشَرًا</a:t>
            </a:r>
            <a:endParaRPr lang="en-US" sz="48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89799"/>
            <a:ext cx="9144000" cy="1384995"/>
          </a:xfrm>
          <a:prstGeom prst="rect">
            <a:avLst/>
          </a:prstGeom>
          <a:noFill/>
          <a:ln w="9525">
            <a:noFill/>
          </a:ln>
        </p:spPr>
        <p:txBody>
          <a:bodyPr wrap="square">
            <a:spAutoFit/>
          </a:bodyPr>
          <a:lstStyle/>
          <a:p>
            <a:pPr algn="ctr">
              <a:defRPr/>
            </a:pP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Sesiapa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atasku</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satu</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nescaya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atasnya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sepuluh</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163181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35877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18928"/>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667071"/>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17876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527702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94289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10707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3224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04754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78749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541599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295400"/>
            <a:ext cx="8735886" cy="5078313"/>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اغْفِرْلَنَا ذُنُوْبَنَا وَلِوَالِدِيْنَا وَارْحَمْهُمَ كَمَا رَبَّوْنَا صِغَارَا،</a:t>
            </a: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مِن لَّدُنكَ رَحْمَةً وَهَيِّئْ لَنَا مِنْ أَمْرِنَا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رَشَدًا.</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dirty="0" err="1">
                <a:solidFill>
                  <a:prstClr val="black"/>
                </a:solidFill>
              </a:rPr>
              <a:t>Ya</a:t>
            </a:r>
            <a:r>
              <a:rPr lang="en-US" sz="2400" dirty="0">
                <a:solidFill>
                  <a:prstClr val="black"/>
                </a:solidFill>
              </a:rPr>
              <a:t> Allah, </a:t>
            </a:r>
            <a:r>
              <a:rPr lang="en-US" sz="2400" dirty="0" err="1">
                <a:solidFill>
                  <a:prstClr val="black"/>
                </a:solidFill>
              </a:rPr>
              <a:t>ampunilah</a:t>
            </a:r>
            <a:r>
              <a:rPr lang="en-US" sz="2400" dirty="0">
                <a:solidFill>
                  <a:prstClr val="black"/>
                </a:solidFill>
              </a:rPr>
              <a:t> </a:t>
            </a:r>
            <a:r>
              <a:rPr lang="en-US" sz="2400" dirty="0" err="1">
                <a:solidFill>
                  <a:prstClr val="black"/>
                </a:solidFill>
              </a:rPr>
              <a:t>dosa</a:t>
            </a:r>
            <a:r>
              <a:rPr lang="en-US" sz="2400" dirty="0">
                <a:solidFill>
                  <a:prstClr val="black"/>
                </a:solidFill>
              </a:rPr>
              <a:t> kami </a:t>
            </a:r>
            <a:r>
              <a:rPr lang="en-US" sz="2400" dirty="0" err="1">
                <a:solidFill>
                  <a:prstClr val="black"/>
                </a:solidFill>
              </a:rPr>
              <a:t>dan</a:t>
            </a:r>
            <a:r>
              <a:rPr lang="en-US" sz="2400" dirty="0">
                <a:solidFill>
                  <a:prstClr val="black"/>
                </a:solidFill>
              </a:rPr>
              <a:t> </a:t>
            </a:r>
            <a:r>
              <a:rPr lang="en-US" sz="2400" dirty="0" err="1">
                <a:solidFill>
                  <a:prstClr val="black"/>
                </a:solidFill>
              </a:rPr>
              <a:t>dosa</a:t>
            </a:r>
            <a:r>
              <a:rPr lang="en-US" sz="2400" dirty="0">
                <a:solidFill>
                  <a:prstClr val="black"/>
                </a:solidFill>
              </a:rPr>
              <a:t> </a:t>
            </a:r>
            <a:r>
              <a:rPr lang="en-US" sz="2400" dirty="0" err="1">
                <a:solidFill>
                  <a:prstClr val="black"/>
                </a:solidFill>
              </a:rPr>
              <a:t>kedua</a:t>
            </a:r>
            <a:r>
              <a:rPr lang="en-US" sz="2400" dirty="0">
                <a:solidFill>
                  <a:prstClr val="black"/>
                </a:solidFill>
              </a:rPr>
              <a:t> </a:t>
            </a:r>
            <a:r>
              <a:rPr lang="en-US" sz="2400" dirty="0" err="1">
                <a:solidFill>
                  <a:prstClr val="black"/>
                </a:solidFill>
              </a:rPr>
              <a:t>ibu</a:t>
            </a:r>
            <a:r>
              <a:rPr lang="en-US" sz="2400" dirty="0">
                <a:solidFill>
                  <a:prstClr val="black"/>
                </a:solidFill>
              </a:rPr>
              <a:t> </a:t>
            </a:r>
            <a:r>
              <a:rPr lang="en-US" sz="2400" dirty="0" err="1">
                <a:solidFill>
                  <a:prstClr val="black"/>
                </a:solidFill>
              </a:rPr>
              <a:t>bapa</a:t>
            </a:r>
            <a:r>
              <a:rPr lang="en-US" sz="2400" dirty="0">
                <a:solidFill>
                  <a:prstClr val="black"/>
                </a:solidFill>
              </a:rPr>
              <a:t> kami, </a:t>
            </a:r>
            <a:r>
              <a:rPr lang="en-US" sz="2400" dirty="0" err="1">
                <a:solidFill>
                  <a:prstClr val="black"/>
                </a:solidFill>
              </a:rPr>
              <a:t>peliharalah</a:t>
            </a:r>
            <a:r>
              <a:rPr lang="en-US" sz="2400" dirty="0">
                <a:solidFill>
                  <a:prstClr val="black"/>
                </a:solidFill>
              </a:rPr>
              <a:t> kami  </a:t>
            </a:r>
            <a:r>
              <a:rPr lang="en-US" sz="2400" dirty="0" err="1">
                <a:solidFill>
                  <a:prstClr val="black"/>
                </a:solidFill>
              </a:rPr>
              <a:t>sebagaimana</a:t>
            </a:r>
            <a:r>
              <a:rPr lang="en-US" sz="2400" dirty="0">
                <a:solidFill>
                  <a:prstClr val="black"/>
                </a:solidFill>
              </a:rPr>
              <a:t> </a:t>
            </a:r>
            <a:r>
              <a:rPr lang="en-US" sz="2400" dirty="0" err="1">
                <a:solidFill>
                  <a:prstClr val="black"/>
                </a:solidFill>
              </a:rPr>
              <a:t>mereka</a:t>
            </a:r>
            <a:r>
              <a:rPr lang="en-US" sz="2400" dirty="0">
                <a:solidFill>
                  <a:prstClr val="black"/>
                </a:solidFill>
              </a:rPr>
              <a:t> </a:t>
            </a:r>
            <a:r>
              <a:rPr lang="en-US" sz="2400" dirty="0" err="1">
                <a:solidFill>
                  <a:prstClr val="black"/>
                </a:solidFill>
              </a:rPr>
              <a:t>menjaga</a:t>
            </a:r>
            <a:r>
              <a:rPr lang="en-US" sz="2400" dirty="0">
                <a:solidFill>
                  <a:prstClr val="black"/>
                </a:solidFill>
              </a:rPr>
              <a:t> kami </a:t>
            </a:r>
            <a:r>
              <a:rPr lang="en-US" sz="2400" dirty="0" err="1">
                <a:solidFill>
                  <a:prstClr val="black"/>
                </a:solidFill>
              </a:rPr>
              <a:t>semenjak</a:t>
            </a:r>
            <a:r>
              <a:rPr lang="en-US" sz="2400" dirty="0">
                <a:solidFill>
                  <a:prstClr val="black"/>
                </a:solidFill>
              </a:rPr>
              <a:t> </a:t>
            </a:r>
            <a:r>
              <a:rPr lang="en-US" sz="2400" dirty="0" err="1">
                <a:solidFill>
                  <a:prstClr val="black"/>
                </a:solidFill>
              </a:rPr>
              <a:t>kecil</a:t>
            </a:r>
            <a:r>
              <a:rPr lang="en-US" sz="2400" dirty="0">
                <a:solidFill>
                  <a:prstClr val="black"/>
                </a:solidFill>
              </a:rPr>
              <a:t>. </a:t>
            </a:r>
            <a:r>
              <a:rPr lang="en-US" sz="2400" dirty="0" err="1">
                <a:solidFill>
                  <a:prstClr val="black"/>
                </a:solidFill>
              </a:rPr>
              <a:t>Ya</a:t>
            </a:r>
            <a:r>
              <a:rPr lang="en-US" sz="2400" dirty="0">
                <a:solidFill>
                  <a:prstClr val="black"/>
                </a:solidFill>
              </a:rPr>
              <a:t> </a:t>
            </a:r>
            <a:r>
              <a:rPr lang="en-US" sz="2400" dirty="0" err="1">
                <a:solidFill>
                  <a:prstClr val="black"/>
                </a:solidFill>
              </a:rPr>
              <a:t>Tuhan</a:t>
            </a:r>
            <a:r>
              <a:rPr lang="en-US" sz="2400" dirty="0">
                <a:solidFill>
                  <a:prstClr val="black"/>
                </a:solidFill>
              </a:rPr>
              <a:t> kami! </a:t>
            </a:r>
            <a:r>
              <a:rPr lang="en-US" sz="2400" dirty="0" err="1">
                <a:solidFill>
                  <a:prstClr val="black"/>
                </a:solidFill>
              </a:rPr>
              <a:t>Sesungguhnya</a:t>
            </a:r>
            <a:r>
              <a:rPr lang="en-US" sz="2400" dirty="0">
                <a:solidFill>
                  <a:prstClr val="black"/>
                </a:solidFill>
              </a:rPr>
              <a:t> kami </a:t>
            </a:r>
            <a:r>
              <a:rPr lang="en-US" sz="2400" dirty="0" err="1">
                <a:solidFill>
                  <a:prstClr val="black"/>
                </a:solidFill>
              </a:rPr>
              <a:t>dengar</a:t>
            </a:r>
            <a:r>
              <a:rPr lang="en-US" sz="2400" dirty="0">
                <a:solidFill>
                  <a:prstClr val="black"/>
                </a:solidFill>
              </a:rPr>
              <a:t> </a:t>
            </a:r>
            <a:r>
              <a:rPr lang="en-US" sz="2400" dirty="0" err="1">
                <a:solidFill>
                  <a:prstClr val="black"/>
                </a:solidFill>
              </a:rPr>
              <a:t>seruan</a:t>
            </a:r>
            <a:r>
              <a:rPr lang="en-US" sz="2400" dirty="0">
                <a:solidFill>
                  <a:prstClr val="black"/>
                </a:solidFill>
              </a:rPr>
              <a:t> yang </a:t>
            </a:r>
            <a:r>
              <a:rPr lang="en-US" sz="2400" dirty="0" err="1">
                <a:solidFill>
                  <a:prstClr val="black"/>
                </a:solidFill>
              </a:rPr>
              <a:t>menyeru</a:t>
            </a:r>
            <a:r>
              <a:rPr lang="en-US" sz="2400" dirty="0">
                <a:solidFill>
                  <a:prstClr val="black"/>
                </a:solidFill>
              </a:rPr>
              <a:t> </a:t>
            </a:r>
            <a:r>
              <a:rPr lang="en-US" sz="2400" dirty="0" err="1">
                <a:solidFill>
                  <a:prstClr val="black"/>
                </a:solidFill>
              </a:rPr>
              <a:t>kepada</a:t>
            </a:r>
            <a:r>
              <a:rPr lang="en-US" sz="2400" dirty="0">
                <a:solidFill>
                  <a:prstClr val="black"/>
                </a:solidFill>
              </a:rPr>
              <a:t> </a:t>
            </a:r>
            <a:r>
              <a:rPr lang="en-US" sz="2400" dirty="0" err="1">
                <a:solidFill>
                  <a:prstClr val="black"/>
                </a:solidFill>
              </a:rPr>
              <a:t>iman</a:t>
            </a:r>
            <a:r>
              <a:rPr lang="en-US" sz="2400" dirty="0">
                <a:solidFill>
                  <a:prstClr val="black"/>
                </a:solidFill>
              </a:rPr>
              <a:t>, </a:t>
            </a:r>
            <a:r>
              <a:rPr lang="en-US" sz="2400" dirty="0" err="1">
                <a:solidFill>
                  <a:prstClr val="black"/>
                </a:solidFill>
              </a:rPr>
              <a:t>katanya</a:t>
            </a:r>
            <a:r>
              <a:rPr lang="en-US" sz="2400" dirty="0">
                <a:solidFill>
                  <a:prstClr val="black"/>
                </a:solidFill>
              </a:rPr>
              <a:t>: </a:t>
            </a:r>
            <a:r>
              <a:rPr lang="en-US" sz="2400" dirty="0" err="1">
                <a:solidFill>
                  <a:prstClr val="black"/>
                </a:solidFill>
              </a:rPr>
              <a:t>Berimanlah</a:t>
            </a:r>
            <a:r>
              <a:rPr lang="en-US" sz="2400" dirty="0">
                <a:solidFill>
                  <a:prstClr val="black"/>
                </a:solidFill>
              </a:rPr>
              <a:t> </a:t>
            </a:r>
            <a:r>
              <a:rPr lang="en-US" sz="2400" dirty="0" err="1">
                <a:solidFill>
                  <a:prstClr val="black"/>
                </a:solidFill>
              </a:rPr>
              <a:t>kamu</a:t>
            </a:r>
            <a:r>
              <a:rPr lang="en-US" sz="2400" dirty="0">
                <a:solidFill>
                  <a:prstClr val="black"/>
                </a:solidFill>
              </a:rPr>
              <a:t> </a:t>
            </a:r>
            <a:r>
              <a:rPr lang="en-US" sz="2400" dirty="0" err="1">
                <a:solidFill>
                  <a:prstClr val="black"/>
                </a:solidFill>
              </a:rPr>
              <a:t>kepada</a:t>
            </a:r>
            <a:r>
              <a:rPr lang="en-US" sz="2400" dirty="0">
                <a:solidFill>
                  <a:prstClr val="black"/>
                </a:solidFill>
              </a:rPr>
              <a:t> </a:t>
            </a:r>
            <a:r>
              <a:rPr lang="en-US" sz="2400" dirty="0" err="1">
                <a:solidFill>
                  <a:prstClr val="black"/>
                </a:solidFill>
              </a:rPr>
              <a:t>Tuhan</a:t>
            </a:r>
            <a:r>
              <a:rPr lang="en-US" sz="2400" dirty="0">
                <a:solidFill>
                  <a:prstClr val="black"/>
                </a:solidFill>
              </a:rPr>
              <a:t> </a:t>
            </a:r>
            <a:r>
              <a:rPr lang="en-US" sz="2400" dirty="0" err="1">
                <a:solidFill>
                  <a:prstClr val="black"/>
                </a:solidFill>
              </a:rPr>
              <a:t>kamu</a:t>
            </a:r>
            <a:r>
              <a:rPr lang="en-US" sz="2400" dirty="0">
                <a:solidFill>
                  <a:prstClr val="black"/>
                </a:solidFill>
              </a:rPr>
              <a:t>, </a:t>
            </a:r>
            <a:r>
              <a:rPr lang="en-US" sz="2400" dirty="0" err="1">
                <a:solidFill>
                  <a:prstClr val="black"/>
                </a:solidFill>
              </a:rPr>
              <a:t>maka</a:t>
            </a:r>
            <a:r>
              <a:rPr lang="en-US" sz="2400" dirty="0">
                <a:solidFill>
                  <a:prstClr val="black"/>
                </a:solidFill>
              </a:rPr>
              <a:t> </a:t>
            </a:r>
            <a:r>
              <a:rPr lang="en-US" sz="2400" dirty="0" err="1">
                <a:solidFill>
                  <a:prstClr val="black"/>
                </a:solidFill>
              </a:rPr>
              <a:t>kamipun</a:t>
            </a:r>
            <a:r>
              <a:rPr lang="en-US" sz="2400" dirty="0">
                <a:solidFill>
                  <a:prstClr val="black"/>
                </a:solidFill>
              </a:rPr>
              <a:t> </a:t>
            </a:r>
            <a:r>
              <a:rPr lang="en-US" sz="2400" dirty="0" err="1" smtClean="0">
                <a:solidFill>
                  <a:prstClr val="black"/>
                </a:solidFill>
              </a:rPr>
              <a:t>beriman</a:t>
            </a:r>
            <a:r>
              <a:rPr lang="en-US" sz="2400" dirty="0" smtClean="0">
                <a:solidFill>
                  <a:prstClr val="black"/>
                </a:solidFill>
              </a:rPr>
              <a:t>. </a:t>
            </a:r>
            <a:r>
              <a:rPr lang="en-US" sz="2400" dirty="0" err="1" smtClean="0">
                <a:solidFill>
                  <a:prstClr val="black"/>
                </a:solidFill>
              </a:rPr>
              <a:t>Kurniakanlah</a:t>
            </a:r>
            <a:r>
              <a:rPr lang="en-US" sz="2400" dirty="0" smtClean="0">
                <a:solidFill>
                  <a:prstClr val="black"/>
                </a:solidFill>
              </a:rPr>
              <a:t> </a:t>
            </a:r>
            <a:r>
              <a:rPr lang="en-US" sz="2400" dirty="0" err="1">
                <a:solidFill>
                  <a:prstClr val="black"/>
                </a:solidFill>
              </a:rPr>
              <a:t>Kepada</a:t>
            </a:r>
            <a:r>
              <a:rPr lang="en-US" sz="2400" dirty="0">
                <a:solidFill>
                  <a:prstClr val="black"/>
                </a:solidFill>
              </a:rPr>
              <a:t> Kami </a:t>
            </a:r>
            <a:r>
              <a:rPr lang="en-US" sz="2400" dirty="0" err="1">
                <a:solidFill>
                  <a:prstClr val="black"/>
                </a:solidFill>
              </a:rPr>
              <a:t>Kebaikan</a:t>
            </a:r>
            <a:r>
              <a:rPr lang="en-US" sz="2400" dirty="0">
                <a:solidFill>
                  <a:prstClr val="black"/>
                </a:solidFill>
              </a:rPr>
              <a:t> Di </a:t>
            </a:r>
            <a:r>
              <a:rPr lang="en-US" sz="2400" dirty="0" err="1">
                <a:solidFill>
                  <a:prstClr val="black"/>
                </a:solidFill>
              </a:rPr>
              <a:t>Dunia</a:t>
            </a:r>
            <a:r>
              <a:rPr lang="en-US" sz="2400" dirty="0">
                <a:solidFill>
                  <a:prstClr val="black"/>
                </a:solidFill>
              </a:rPr>
              <a:t> Dan </a:t>
            </a:r>
            <a:r>
              <a:rPr lang="en-US" sz="2400" dirty="0" err="1">
                <a:solidFill>
                  <a:prstClr val="black"/>
                </a:solidFill>
              </a:rPr>
              <a:t>Kebaikan</a:t>
            </a:r>
            <a:r>
              <a:rPr lang="en-US" sz="2400" dirty="0">
                <a:solidFill>
                  <a:prstClr val="black"/>
                </a:solidFill>
              </a:rPr>
              <a:t> Di </a:t>
            </a:r>
            <a:r>
              <a:rPr lang="en-US" sz="2400" dirty="0" err="1">
                <a:solidFill>
                  <a:prstClr val="black"/>
                </a:solidFill>
              </a:rPr>
              <a:t>Akhirat</a:t>
            </a:r>
            <a:r>
              <a:rPr lang="en-US" sz="2400" dirty="0">
                <a:solidFill>
                  <a:prstClr val="black"/>
                </a:solidFill>
              </a:rPr>
              <a:t> Serta </a:t>
            </a:r>
            <a:r>
              <a:rPr lang="en-US" sz="2400" dirty="0" err="1">
                <a:solidFill>
                  <a:prstClr val="black"/>
                </a:solidFill>
              </a:rPr>
              <a:t>Hindarilah</a:t>
            </a:r>
            <a:r>
              <a:rPr lang="en-US" sz="2400" dirty="0">
                <a:solidFill>
                  <a:prstClr val="black"/>
                </a:solidFill>
              </a:rPr>
              <a:t> Kami Dari </a:t>
            </a:r>
            <a:r>
              <a:rPr lang="en-US" sz="2400" dirty="0" err="1">
                <a:solidFill>
                  <a:prstClr val="black"/>
                </a:solidFill>
              </a:rPr>
              <a:t>Seksaan</a:t>
            </a:r>
            <a:r>
              <a:rPr lang="en-US" sz="2400" dirty="0">
                <a:solidFill>
                  <a:prstClr val="black"/>
                </a:solidFill>
              </a:rPr>
              <a:t> </a:t>
            </a:r>
            <a:r>
              <a:rPr lang="en-US" sz="2400" dirty="0" err="1">
                <a:solidFill>
                  <a:prstClr val="black"/>
                </a:solidFill>
              </a:rPr>
              <a:t>Neraka</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912519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082822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4016934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45128" y="208434"/>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51520" y="1574845"/>
            <a:ext cx="8676456" cy="1754326"/>
          </a:xfrm>
          <a:prstGeom prst="rect">
            <a:avLst/>
          </a:prstGeom>
          <a:solidFill>
            <a:schemeClr val="bg1">
              <a:alpha val="48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01631"/>
            <a:ext cx="9180512"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921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224" y="0"/>
            <a:ext cx="9121775" cy="6858000"/>
          </a:xfrm>
          <a:prstGeom prst="rect">
            <a:avLst/>
          </a:prstGeom>
          <a:noFill/>
          <a:ln w="9525">
            <a:noFill/>
            <a:miter lim="800000"/>
            <a:headEnd/>
            <a:tailEnd/>
          </a:ln>
          <a:effectLst/>
        </p:spPr>
      </p:pic>
      <p:sp>
        <p:nvSpPr>
          <p:cNvPr id="3" name="Rectangle 2"/>
          <p:cNvSpPr/>
          <p:nvPr/>
        </p:nvSpPr>
        <p:spPr>
          <a:xfrm>
            <a:off x="179512" y="942975"/>
            <a:ext cx="8856984" cy="5078313"/>
          </a:xfrm>
          <a:prstGeom prst="rect">
            <a:avLst/>
          </a:prstGeom>
          <a:solidFill>
            <a:schemeClr val="bg1">
              <a:alpha val="56000"/>
            </a:schemeClr>
          </a:solidFill>
        </p:spPr>
        <p:txBody>
          <a:bodyPr wrap="square">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07</a:t>
            </a:r>
            <a:r>
              <a:rPr lang="en-MY" sz="1400" b="1" dirty="0" smtClean="0">
                <a:solidFill>
                  <a:prstClr val="black"/>
                </a:solidFill>
                <a:effectLst>
                  <a:outerShdw blurRad="38100" dist="38100" dir="2700000" algn="tl">
                    <a:srgbClr val="000000">
                      <a:alpha val="43137"/>
                    </a:srgbClr>
                  </a:outerShdw>
                </a:effectLst>
                <a:cs typeface="Arial" charset="0"/>
              </a:rPr>
              <a:t>/12/2018</a:t>
            </a:r>
          </a:p>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BELAJAR DAN TUNTUTLAH ILMU BERMANFAAT</a:t>
            </a:r>
          </a:p>
          <a:p>
            <a:pPr algn="ctr">
              <a:defRPr/>
            </a:pPr>
            <a:endParaRPr lang="en-US" sz="9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AYAT </a:t>
            </a:r>
            <a:r>
              <a:rPr lang="en-US" sz="1700" b="1" dirty="0">
                <a:solidFill>
                  <a:prstClr val="black"/>
                </a:solidFill>
                <a:effectLst>
                  <a:glow rad="101600">
                    <a:prstClr val="white">
                      <a:alpha val="60000"/>
                    </a:prstClr>
                  </a:glow>
                </a:effectLst>
                <a:cs typeface="Arial" charset="0"/>
              </a:rPr>
              <a:t>QURAN PERTAMA DITURUNKAN IALAH </a:t>
            </a:r>
            <a:r>
              <a:rPr lang="ar-SA" sz="1700" b="1" dirty="0">
                <a:solidFill>
                  <a:prstClr val="black"/>
                </a:solidFill>
                <a:effectLst>
                  <a:glow rad="101600">
                    <a:prstClr val="white">
                      <a:alpha val="60000"/>
                    </a:prstClr>
                  </a:glow>
                </a:effectLst>
                <a:cs typeface="Arial" charset="0"/>
              </a:rPr>
              <a:t>اقرأ </a:t>
            </a:r>
            <a:r>
              <a:rPr lang="en-US" sz="1700" b="1" dirty="0" smtClean="0">
                <a:solidFill>
                  <a:prstClr val="black"/>
                </a:solidFill>
                <a:effectLst>
                  <a:glow rad="101600">
                    <a:prstClr val="white">
                      <a:alpha val="60000"/>
                    </a:prstClr>
                  </a:glow>
                </a:effectLst>
                <a:cs typeface="Arial" charset="0"/>
              </a:rPr>
              <a:t>  (BACALAH </a:t>
            </a:r>
            <a:r>
              <a:rPr lang="en-US" sz="1700" b="1" dirty="0">
                <a:solidFill>
                  <a:prstClr val="black"/>
                </a:solidFill>
                <a:effectLst>
                  <a:glow rad="101600">
                    <a:prstClr val="white">
                      <a:alpha val="60000"/>
                    </a:prstClr>
                  </a:glow>
                </a:effectLst>
                <a:cs typeface="Arial" charset="0"/>
              </a:rPr>
              <a:t>DENGAN NAMA TUHANMU YANG MAHA TERMULIA) IAITU PERINTAH SUPAYA DICARI ILMU SAMAADA MELALUI PEMBACAAN, PEMERHATIAN ATAU PENYELIDIKAN</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0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ILMU </a:t>
            </a:r>
            <a:r>
              <a:rPr lang="en-US" sz="1700" b="1" dirty="0">
                <a:solidFill>
                  <a:prstClr val="black"/>
                </a:solidFill>
                <a:effectLst>
                  <a:glow rad="101600">
                    <a:prstClr val="white">
                      <a:alpha val="60000"/>
                    </a:prstClr>
                  </a:glow>
                </a:effectLst>
                <a:cs typeface="Arial" charset="0"/>
              </a:rPr>
              <a:t>HASIL DARIPADA </a:t>
            </a:r>
            <a:r>
              <a:rPr lang="en-US" sz="1700" b="1" dirty="0" smtClean="0">
                <a:solidFill>
                  <a:prstClr val="black"/>
                </a:solidFill>
                <a:effectLst>
                  <a:glow rad="101600">
                    <a:prstClr val="white">
                      <a:alpha val="60000"/>
                    </a:prstClr>
                  </a:glow>
                </a:effectLst>
                <a:cs typeface="Arial" charset="0"/>
              </a:rPr>
              <a:t>PEMBACAAN </a:t>
            </a:r>
            <a:r>
              <a:rPr lang="en-US" sz="1700" b="1" dirty="0">
                <a:solidFill>
                  <a:prstClr val="black"/>
                </a:solidFill>
                <a:effectLst>
                  <a:glow rad="101600">
                    <a:prstClr val="white">
                      <a:alpha val="60000"/>
                    </a:prstClr>
                  </a:glow>
                </a:effectLst>
                <a:cs typeface="Arial" charset="0"/>
              </a:rPr>
              <a:t>(TERUTAMA DARIPADA AL QURAN) DAN PENYELIDIKAN AMAT LUAS. TETAPI YANG MENJADI KEPERLUAN UTAMA IALAH ILMU YANG MEMBERI MANFAAT DUNIA DAN AKHIRAT. ILMU YANG PALING TINGGI TUNTUTAN IALAH ILMU YANG MENINGKATKAN MAKRIFAT KEPADA ALLAH DAN KEAGUNGAN </a:t>
            </a:r>
            <a:r>
              <a:rPr lang="en-US" sz="1700" b="1" dirty="0" smtClean="0">
                <a:solidFill>
                  <a:prstClr val="black"/>
                </a:solidFill>
                <a:effectLst>
                  <a:glow rad="101600">
                    <a:prstClr val="white">
                      <a:alpha val="60000"/>
                    </a:prstClr>
                  </a:glow>
                </a:effectLst>
                <a:cs typeface="Arial" charset="0"/>
              </a:rPr>
              <a:t>NYA</a:t>
            </a:r>
          </a:p>
          <a:p>
            <a:pPr marL="457200" indent="-457200" algn="just">
              <a:buFontTx/>
              <a:buAutoNum type="arabicPeriod"/>
              <a:defRPr/>
            </a:pPr>
            <a:endParaRPr lang="en-US" sz="10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ILMU </a:t>
            </a:r>
            <a:r>
              <a:rPr lang="en-US" sz="1700" b="1" dirty="0">
                <a:solidFill>
                  <a:prstClr val="black"/>
                </a:solidFill>
                <a:effectLst>
                  <a:glow rad="101600">
                    <a:prstClr val="white">
                      <a:alpha val="60000"/>
                    </a:prstClr>
                  </a:glow>
                </a:effectLst>
                <a:cs typeface="Arial" charset="0"/>
              </a:rPr>
              <a:t>FARDHU AIN IALAH ILMU YANG BERKAITAN DENGAN KEWAJIPAN MUKALLAF SAMAADA MENGENAI ALLAH ATAU MANUSIA. ILMU FARDHU KIFAYAH IALAH ILMU YANG MENJADI KEPERLUAN MASYARAKAT DAN BAGI TUJUAN MEMBINA KEKUATAN DAN KEPAKARAN UMMAH</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0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MEMPELAJARI </a:t>
            </a:r>
            <a:r>
              <a:rPr lang="en-US" sz="1700" b="1" dirty="0">
                <a:solidFill>
                  <a:prstClr val="black"/>
                </a:solidFill>
                <a:effectLst>
                  <a:glow rad="101600">
                    <a:prstClr val="white">
                      <a:alpha val="60000"/>
                    </a:prstClr>
                  </a:glow>
                </a:effectLst>
                <a:cs typeface="Arial" charset="0"/>
              </a:rPr>
              <a:t>DAN MENUNTUT ILMU TIDAK MENGENAL BATAS SEMPADAN ATAU WAKTU. DALAM ISLAM BELAJAR DAN MENUNTUT ILMU YANG BERFAEDAH ADALAH KEMESTIAN DAN SEPANJANG </a:t>
            </a:r>
            <a:r>
              <a:rPr lang="en-US" sz="1700" b="1" dirty="0" smtClean="0">
                <a:solidFill>
                  <a:prstClr val="black"/>
                </a:solidFill>
                <a:effectLst>
                  <a:glow rad="101600">
                    <a:prstClr val="white">
                      <a:alpha val="60000"/>
                    </a:prstClr>
                  </a:glow>
                </a:effectLst>
                <a:cs typeface="Arial" charset="0"/>
              </a:rPr>
              <a:t>HAYAT.</a:t>
            </a:r>
            <a:endParaRPr lang="en-MY" sz="17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3161336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2050" name="Picture 2" descr="C:\Users\USER\Desktop\POLIT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4"/>
            <a:ext cx="9139436" cy="689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479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112693"/>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485691"/>
            <a:ext cx="8382000" cy="1754326"/>
          </a:xfrm>
          <a:prstGeom prst="rect">
            <a:avLst/>
          </a:prstGeom>
          <a:solidFill>
            <a:schemeClr val="bg1">
              <a:alpha val="4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وَبَارِكْ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31629"/>
            <a:ext cx="9144000" cy="1292662"/>
          </a:xfrm>
          <a:prstGeom prst="rect">
            <a:avLst/>
          </a:prstGeom>
          <a:solidFill>
            <a:srgbClr val="00B0F0">
              <a:alpha val="35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188640"/>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1589767"/>
            <a:ext cx="8316416" cy="1754326"/>
          </a:xfrm>
          <a:prstGeom prst="rect">
            <a:avLst/>
          </a:prstGeom>
          <a:solidFill>
            <a:schemeClr val="bg1">
              <a:alpha val="4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29472"/>
            <a:ext cx="9144000" cy="1246495"/>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melainkan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keadaan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2" y="0"/>
            <a:ext cx="91398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473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524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Alaq</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1-5:</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277142"/>
            <a:ext cx="8991600" cy="1938992"/>
          </a:xfrm>
          <a:prstGeom prst="rect">
            <a:avLst/>
          </a:prstGeom>
          <a:solidFill>
            <a:schemeClr val="bg1">
              <a:alpha val="45000"/>
            </a:schemeClr>
          </a:solidFill>
        </p:spPr>
        <p:txBody>
          <a:bodyPr wrap="square">
            <a:spAutoFit/>
          </a:bodyPr>
          <a:lstStyle/>
          <a:p>
            <a:pPr algn="ctr"/>
            <a:r>
              <a:rPr lang="en-US" sz="2400" b="1" dirty="0" err="1"/>
              <a:t>Bacalah</a:t>
            </a:r>
            <a:r>
              <a:rPr lang="en-US" sz="2400" b="1" dirty="0"/>
              <a:t> (</a:t>
            </a:r>
            <a:r>
              <a:rPr lang="en-US" sz="2400" b="1" dirty="0" err="1"/>
              <a:t>wahai</a:t>
            </a:r>
            <a:r>
              <a:rPr lang="en-US" sz="2400" b="1" dirty="0"/>
              <a:t> Muhammad) </a:t>
            </a:r>
            <a:r>
              <a:rPr lang="en-US" sz="2400" b="1" dirty="0" err="1"/>
              <a:t>dengan</a:t>
            </a:r>
            <a:r>
              <a:rPr lang="en-US" sz="2400" b="1" dirty="0"/>
              <a:t> </a:t>
            </a:r>
            <a:r>
              <a:rPr lang="en-US" sz="2400" b="1" dirty="0" err="1"/>
              <a:t>nama</a:t>
            </a:r>
            <a:r>
              <a:rPr lang="en-US" sz="2400" b="1" dirty="0"/>
              <a:t> </a:t>
            </a:r>
            <a:r>
              <a:rPr lang="en-US" sz="2400" b="1" dirty="0" err="1"/>
              <a:t>Tuhanmu</a:t>
            </a:r>
            <a:r>
              <a:rPr lang="en-US" sz="2400" b="1" dirty="0"/>
              <a:t> yang </a:t>
            </a:r>
            <a:r>
              <a:rPr lang="en-US" sz="2400" b="1" dirty="0" err="1"/>
              <a:t>menciptakan</a:t>
            </a:r>
            <a:r>
              <a:rPr lang="en-US" sz="2400" b="1" dirty="0"/>
              <a:t> (</a:t>
            </a:r>
            <a:r>
              <a:rPr lang="en-US" sz="2400" b="1" dirty="0" err="1"/>
              <a:t>sekalian</a:t>
            </a:r>
            <a:r>
              <a:rPr lang="en-US" sz="2400" b="1" dirty="0"/>
              <a:t> </a:t>
            </a:r>
            <a:r>
              <a:rPr lang="en-US" sz="2400" b="1" dirty="0" err="1"/>
              <a:t>makhluk</a:t>
            </a:r>
            <a:r>
              <a:rPr lang="en-US" sz="2400" b="1" dirty="0" smtClean="0"/>
              <a:t>).</a:t>
            </a:r>
            <a:r>
              <a:rPr lang="ar-SA" sz="2400" b="1" dirty="0" smtClean="0"/>
              <a:t> </a:t>
            </a:r>
            <a:r>
              <a:rPr lang="en-US" sz="2400" b="1" dirty="0" err="1" smtClean="0"/>
              <a:t>Ia</a:t>
            </a:r>
            <a:r>
              <a:rPr lang="en-US" sz="2400" b="1" dirty="0" smtClean="0"/>
              <a:t> </a:t>
            </a:r>
            <a:r>
              <a:rPr lang="en-US" sz="2400" b="1" dirty="0" err="1"/>
              <a:t>menciptakan</a:t>
            </a:r>
            <a:r>
              <a:rPr lang="en-US" sz="2400" b="1" dirty="0"/>
              <a:t> </a:t>
            </a:r>
            <a:r>
              <a:rPr lang="en-US" sz="2400" b="1" dirty="0" err="1"/>
              <a:t>manusia</a:t>
            </a:r>
            <a:r>
              <a:rPr lang="en-US" sz="2400" b="1" dirty="0"/>
              <a:t> </a:t>
            </a:r>
            <a:r>
              <a:rPr lang="en-US" sz="2400" b="1" dirty="0" err="1"/>
              <a:t>dari</a:t>
            </a:r>
            <a:r>
              <a:rPr lang="en-US" sz="2400" b="1" dirty="0"/>
              <a:t> </a:t>
            </a:r>
            <a:r>
              <a:rPr lang="en-US" sz="2400" b="1" dirty="0" err="1"/>
              <a:t>sebuku</a:t>
            </a:r>
            <a:r>
              <a:rPr lang="en-US" sz="2400" b="1" dirty="0"/>
              <a:t> </a:t>
            </a:r>
            <a:r>
              <a:rPr lang="en-US" sz="2400" b="1" dirty="0" err="1"/>
              <a:t>darah</a:t>
            </a:r>
            <a:r>
              <a:rPr lang="en-US" sz="2400" b="1" dirty="0"/>
              <a:t> </a:t>
            </a:r>
            <a:r>
              <a:rPr lang="en-US" sz="2400" b="1" dirty="0" err="1" smtClean="0"/>
              <a:t>beku</a:t>
            </a:r>
            <a:r>
              <a:rPr lang="en-US" sz="2400" b="1" dirty="0" smtClean="0"/>
              <a:t>.</a:t>
            </a:r>
            <a:r>
              <a:rPr lang="ar-SA" sz="2400" b="1" dirty="0" smtClean="0"/>
              <a:t> </a:t>
            </a:r>
            <a:r>
              <a:rPr lang="en-US" sz="2400" b="1" dirty="0" err="1" smtClean="0"/>
              <a:t>Bacalah</a:t>
            </a:r>
            <a:r>
              <a:rPr lang="en-US" sz="2400" b="1" dirty="0"/>
              <a:t>, </a:t>
            </a:r>
            <a:r>
              <a:rPr lang="en-US" sz="2400" b="1" dirty="0" err="1"/>
              <a:t>dan</a:t>
            </a:r>
            <a:r>
              <a:rPr lang="en-US" sz="2400" b="1" dirty="0"/>
              <a:t> </a:t>
            </a:r>
            <a:r>
              <a:rPr lang="en-US" sz="2400" b="1" dirty="0" err="1"/>
              <a:t>Tuhanmu</a:t>
            </a:r>
            <a:r>
              <a:rPr lang="en-US" sz="2400" b="1" dirty="0"/>
              <a:t> Yang </a:t>
            </a:r>
            <a:r>
              <a:rPr lang="en-US" sz="2400" b="1" dirty="0" err="1"/>
              <a:t>Maha</a:t>
            </a:r>
            <a:r>
              <a:rPr lang="en-US" sz="2400" b="1" dirty="0"/>
              <a:t> </a:t>
            </a:r>
            <a:r>
              <a:rPr lang="en-US" sz="2400" b="1" dirty="0" err="1"/>
              <a:t>Pemurah</a:t>
            </a:r>
            <a:r>
              <a:rPr lang="en-US" sz="2400" b="1" dirty="0"/>
              <a:t>.</a:t>
            </a:r>
            <a:endParaRPr lang="en-MY" sz="2400" b="1" dirty="0"/>
          </a:p>
          <a:p>
            <a:pPr algn="ctr"/>
            <a:r>
              <a:rPr lang="en-US" sz="2400" b="1" dirty="0"/>
              <a:t>Yang </a:t>
            </a:r>
            <a:r>
              <a:rPr lang="en-US" sz="2400" b="1" dirty="0" err="1"/>
              <a:t>mengajar</a:t>
            </a:r>
            <a:r>
              <a:rPr lang="en-US" sz="2400" b="1" dirty="0"/>
              <a:t> </a:t>
            </a:r>
            <a:r>
              <a:rPr lang="en-US" sz="2400" b="1" dirty="0" err="1"/>
              <a:t>manusia</a:t>
            </a:r>
            <a:r>
              <a:rPr lang="en-US" sz="2400" b="1" dirty="0"/>
              <a:t> </a:t>
            </a:r>
            <a:r>
              <a:rPr lang="en-US" sz="2400" b="1" dirty="0" err="1"/>
              <a:t>melalui</a:t>
            </a:r>
            <a:r>
              <a:rPr lang="en-US" sz="2400" b="1" dirty="0"/>
              <a:t> </a:t>
            </a:r>
            <a:r>
              <a:rPr lang="en-US" sz="2400" b="1" dirty="0" err="1"/>
              <a:t>pena</a:t>
            </a:r>
            <a:r>
              <a:rPr lang="en-US" sz="2400" b="1" dirty="0"/>
              <a:t> </a:t>
            </a:r>
            <a:r>
              <a:rPr lang="en-US" sz="2400" b="1" dirty="0" err="1"/>
              <a:t>dan</a:t>
            </a:r>
            <a:r>
              <a:rPr lang="en-US" sz="2400" b="1" dirty="0"/>
              <a:t> </a:t>
            </a:r>
            <a:r>
              <a:rPr lang="en-US" sz="2400" b="1" dirty="0" err="1" smtClean="0"/>
              <a:t>tulisan</a:t>
            </a:r>
            <a:r>
              <a:rPr lang="en-US" sz="2400" b="1" dirty="0" smtClean="0"/>
              <a:t>.</a:t>
            </a:r>
            <a:r>
              <a:rPr lang="ar-SA" sz="2400" b="1" dirty="0" smtClean="0"/>
              <a:t> </a:t>
            </a:r>
            <a:r>
              <a:rPr lang="en-US" sz="2400" b="1" dirty="0" err="1" smtClean="0"/>
              <a:t>Ia</a:t>
            </a:r>
            <a:r>
              <a:rPr lang="en-US" sz="2400" b="1" dirty="0" smtClean="0"/>
              <a:t> </a:t>
            </a:r>
            <a:r>
              <a:rPr lang="en-US" sz="2400" b="1" dirty="0" err="1"/>
              <a:t>mengajarkan</a:t>
            </a:r>
            <a:r>
              <a:rPr lang="en-US" sz="2400" b="1" dirty="0"/>
              <a:t> </a:t>
            </a:r>
            <a:r>
              <a:rPr lang="en-US" sz="2400" b="1" dirty="0" err="1"/>
              <a:t>manusia</a:t>
            </a:r>
            <a:r>
              <a:rPr lang="en-US" sz="2400" b="1" dirty="0"/>
              <a:t> </a:t>
            </a:r>
            <a:r>
              <a:rPr lang="en-US" sz="2400" b="1" dirty="0" err="1"/>
              <a:t>apa</a:t>
            </a:r>
            <a:r>
              <a:rPr lang="en-US" sz="2400" b="1" dirty="0"/>
              <a:t> yang </a:t>
            </a:r>
            <a:r>
              <a:rPr lang="en-US" sz="2400" b="1" dirty="0" err="1"/>
              <a:t>tidak</a:t>
            </a:r>
            <a:r>
              <a:rPr lang="en-US" sz="2400" b="1" dirty="0"/>
              <a:t> </a:t>
            </a:r>
            <a:r>
              <a:rPr lang="en-US" sz="2400" b="1" dirty="0" err="1"/>
              <a:t>diketahuinya</a:t>
            </a:r>
            <a:r>
              <a:rPr lang="en-US" sz="2400" b="1" dirty="0"/>
              <a:t>.</a:t>
            </a:r>
            <a:endParaRPr lang="en-MY" sz="2400" b="1" dirty="0"/>
          </a:p>
        </p:txBody>
      </p:sp>
      <p:sp>
        <p:nvSpPr>
          <p:cNvPr id="5" name="Rectangle 4"/>
          <p:cNvSpPr/>
          <p:nvPr/>
        </p:nvSpPr>
        <p:spPr>
          <a:xfrm>
            <a:off x="116905" y="1783140"/>
            <a:ext cx="8874696" cy="2308324"/>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اقْرَأْ بِاسْمِ رَبِّكَ الَّذِي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خَلَقَ.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خَلَقَ الْإِنسَانَ مِنْ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عَلَقٍ. اقْرَأْ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وَرَبُّكَ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الْأَكْرَمُ.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 عَلَّمَ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بِالْقَلَمِ.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عَلَّمَ الْإِنسَانَ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يَعْلَمْ.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9180" y="300335"/>
            <a:ext cx="776282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MY" sz="2400" b="1" kern="0" dirty="0" err="1" smtClean="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Tuntutan</a:t>
            </a:r>
            <a:r>
              <a:rPr lang="en-MY" sz="2400" b="1" kern="0" dirty="0" smtClean="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 </a:t>
            </a:r>
            <a:r>
              <a:rPr lang="en-MY" sz="2400" b="1" kern="0" dirty="0" err="1" smtClean="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amalan</a:t>
            </a:r>
            <a:r>
              <a:rPr lang="en-MY" sz="2400" b="1" kern="0" dirty="0" smtClean="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 </a:t>
            </a:r>
            <a:r>
              <a:rPr lang="en-MY" sz="2400" b="1" kern="0" dirty="0" err="1" smtClean="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membaca</a:t>
            </a:r>
            <a:r>
              <a:rPr lang="en-MY" sz="2400" b="1" kern="0" dirty="0" smtClean="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latin typeface="Arial Black" pitchFamily="34" charset="0"/>
              </a:rPr>
              <a:t> </a:t>
            </a:r>
            <a:endParaRPr kumimoji="0" lang="en-MY" sz="2400" b="1" i="0" u="none" strike="noStrike" kern="0" cap="none" spc="0" normalizeH="0" baseline="0" noProof="0" dirty="0">
              <a:ln w="3175" cmpd="sng">
                <a:solidFill>
                  <a:schemeClr val="tx1"/>
                </a:solidFill>
                <a:prstDash val="solid"/>
              </a:ln>
              <a:solidFill>
                <a:schemeClr val="bg1"/>
              </a:solidFill>
              <a:effectLst>
                <a:glow rad="215900">
                  <a:schemeClr val="tx1">
                    <a:alpha val="4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341748" y="1492182"/>
            <a:ext cx="6354452" cy="1098618"/>
          </a:xfrm>
          <a:prstGeom prst="rect">
            <a:avLst/>
          </a:prstGeom>
          <a:solidFill>
            <a:sysClr val="window" lastClr="FFFFFF"/>
          </a:solidFill>
          <a:ln w="38100" cap="flat" cmpd="sng" algn="ctr">
            <a:solidFill>
              <a:srgbClr val="C00000"/>
            </a:solidFill>
            <a:prstDash val="solid"/>
          </a:ln>
          <a:effectLst/>
        </p:spPr>
        <p:txBody>
          <a:bodyPr spcFirstLastPara="0" vert="horz" wrap="square" lIns="160039" tIns="160039" rIns="160039" bIns="160039" numCol="1" spcCol="1270" anchor="ctr" anchorCtr="0">
            <a:noAutofit/>
          </a:bodyPr>
          <a:lstStyle/>
          <a:p>
            <a:pPr algn="ctr" defTabSz="1111250">
              <a:lnSpc>
                <a:spcPct val="90000"/>
              </a:lnSpc>
              <a:spcBef>
                <a:spcPct val="0"/>
              </a:spcBef>
              <a:spcAft>
                <a:spcPct val="35000"/>
              </a:spcAft>
            </a:pPr>
            <a:r>
              <a:rPr lang="en-US" sz="24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Menambahkan</a:t>
            </a:r>
            <a:r>
              <a:rPr lang="en-US" sz="24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US" sz="24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ilmu</a:t>
            </a:r>
            <a:r>
              <a:rPr lang="en-US" sz="24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US" sz="24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pengetahuan</a:t>
            </a:r>
            <a:endPar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endParaRPr>
          </a:p>
        </p:txBody>
      </p:sp>
      <p:sp>
        <p:nvSpPr>
          <p:cNvPr id="5" name="Rectangle 4"/>
          <p:cNvSpPr/>
          <p:nvPr/>
        </p:nvSpPr>
        <p:spPr>
          <a:xfrm>
            <a:off x="1133420" y="3048000"/>
            <a:ext cx="6858000" cy="12192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60039" tIns="160039" rIns="160039" bIns="160039" numCol="1" spcCol="1270" anchor="ctr" anchorCtr="0">
            <a:noAutofit/>
          </a:bodyPr>
          <a:lstStyle/>
          <a:p>
            <a:pPr lvl="0" algn="ctr" defTabSz="1111250">
              <a:lnSpc>
                <a:spcPct val="90000"/>
              </a:lnSpc>
              <a:spcBef>
                <a:spcPct val="0"/>
              </a:spcBef>
              <a:spcAft>
                <a:spcPct val="35000"/>
              </a:spcAft>
            </a:pPr>
            <a:r>
              <a:rPr lang="en-US" sz="2400" noProof="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Memerhati</a:t>
            </a:r>
            <a:r>
              <a:rPr lang="en-US" sz="2400" noProof="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400" noProof="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menyelidik</a:t>
            </a:r>
            <a:r>
              <a:rPr lang="en-US" sz="2400" noProof="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400" noProof="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memikir</a:t>
            </a:r>
            <a:r>
              <a:rPr lang="en-US" sz="2400" noProof="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400" noProof="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dan</a:t>
            </a:r>
            <a:r>
              <a:rPr lang="en-US" sz="2400" noProof="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400" noProof="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mentadabbur</a:t>
            </a:r>
            <a:endParaRPr kumimoji="0" lang="en-MY" sz="2400" b="0" i="0" u="none" strike="noStrike" kern="120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6" name="Down Arrow Callout 5"/>
          <p:cNvSpPr/>
          <p:nvPr/>
        </p:nvSpPr>
        <p:spPr>
          <a:xfrm>
            <a:off x="1423128" y="4648200"/>
            <a:ext cx="6354452" cy="1752600"/>
          </a:xfrm>
          <a:prstGeom prst="downArrowCallou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60039" tIns="160039" rIns="160039" bIns="160039" numCol="1" spcCol="1270" anchor="ctr" anchorCtr="0">
            <a:noAutofit/>
          </a:bodyPr>
          <a:lstStyle/>
          <a:p>
            <a:pPr lvl="0" algn="ctr" defTabSz="1111250">
              <a:lnSpc>
                <a:spcPct val="90000"/>
              </a:lnSpc>
              <a:spcBef>
                <a:spcPct val="0"/>
              </a:spcBef>
              <a:spcAft>
                <a:spcPct val="35000"/>
              </a:spcAft>
            </a:pP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Khazanah</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ilmu</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ada</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dalam</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alam</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semesta</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untuk</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diperhati</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dan</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diselidiki</a:t>
            </a:r>
            <a:endParaRPr kumimoji="0" lang="en-MY" sz="2400" b="0" i="0" u="none" strike="noStrike" kern="120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4163181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1732</Words>
  <Application>Microsoft Office PowerPoint</Application>
  <PresentationFormat>On-screen Show (4:3)</PresentationFormat>
  <Paragraphs>144</Paragraphs>
  <Slides>42</Slides>
  <Notes>0</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8</cp:revision>
  <dcterms:created xsi:type="dcterms:W3CDTF">2018-12-03T06:27:33Z</dcterms:created>
  <dcterms:modified xsi:type="dcterms:W3CDTF">2018-12-06T09:27:27Z</dcterms:modified>
</cp:coreProperties>
</file>